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4"/>
  </p:notesMasterIdLst>
  <p:sldIdLst>
    <p:sldId id="256" r:id="rId2"/>
    <p:sldId id="257" r:id="rId3"/>
    <p:sldId id="329" r:id="rId4"/>
    <p:sldId id="328" r:id="rId5"/>
    <p:sldId id="385" r:id="rId6"/>
    <p:sldId id="330" r:id="rId7"/>
    <p:sldId id="331" r:id="rId8"/>
    <p:sldId id="333" r:id="rId9"/>
    <p:sldId id="335" r:id="rId10"/>
    <p:sldId id="337" r:id="rId11"/>
    <p:sldId id="338" r:id="rId12"/>
    <p:sldId id="339" r:id="rId13"/>
    <p:sldId id="340" r:id="rId14"/>
    <p:sldId id="341" r:id="rId15"/>
    <p:sldId id="342" r:id="rId16"/>
    <p:sldId id="343" r:id="rId17"/>
    <p:sldId id="344" r:id="rId18"/>
    <p:sldId id="345" r:id="rId19"/>
    <p:sldId id="346" r:id="rId20"/>
    <p:sldId id="372" r:id="rId21"/>
    <p:sldId id="348" r:id="rId22"/>
    <p:sldId id="347" r:id="rId23"/>
    <p:sldId id="350" r:id="rId24"/>
    <p:sldId id="351" r:id="rId25"/>
    <p:sldId id="352" r:id="rId26"/>
    <p:sldId id="353" r:id="rId27"/>
    <p:sldId id="355" r:id="rId28"/>
    <p:sldId id="356" r:id="rId29"/>
    <p:sldId id="354" r:id="rId30"/>
    <p:sldId id="357" r:id="rId31"/>
    <p:sldId id="358" r:id="rId32"/>
    <p:sldId id="386" r:id="rId33"/>
    <p:sldId id="360" r:id="rId34"/>
    <p:sldId id="361" r:id="rId35"/>
    <p:sldId id="362" r:id="rId36"/>
    <p:sldId id="363" r:id="rId37"/>
    <p:sldId id="364" r:id="rId38"/>
    <p:sldId id="365" r:id="rId39"/>
    <p:sldId id="366" r:id="rId40"/>
    <p:sldId id="367" r:id="rId41"/>
    <p:sldId id="368" r:id="rId42"/>
    <p:sldId id="369" r:id="rId43"/>
    <p:sldId id="391" r:id="rId44"/>
    <p:sldId id="392" r:id="rId45"/>
    <p:sldId id="431" r:id="rId46"/>
    <p:sldId id="393" r:id="rId47"/>
    <p:sldId id="359" r:id="rId48"/>
    <p:sldId id="384" r:id="rId49"/>
    <p:sldId id="394" r:id="rId50"/>
    <p:sldId id="395" r:id="rId51"/>
    <p:sldId id="397" r:id="rId52"/>
    <p:sldId id="399" r:id="rId53"/>
    <p:sldId id="400" r:id="rId54"/>
    <p:sldId id="401" r:id="rId55"/>
    <p:sldId id="402" r:id="rId56"/>
    <p:sldId id="403" r:id="rId57"/>
    <p:sldId id="404" r:id="rId58"/>
    <p:sldId id="405" r:id="rId59"/>
    <p:sldId id="407" r:id="rId60"/>
    <p:sldId id="428" r:id="rId61"/>
    <p:sldId id="406" r:id="rId62"/>
    <p:sldId id="429" r:id="rId63"/>
    <p:sldId id="433" r:id="rId64"/>
    <p:sldId id="434" r:id="rId65"/>
    <p:sldId id="430" r:id="rId66"/>
    <p:sldId id="435" r:id="rId67"/>
    <p:sldId id="436" r:id="rId68"/>
    <p:sldId id="408" r:id="rId69"/>
    <p:sldId id="444" r:id="rId70"/>
    <p:sldId id="445" r:id="rId71"/>
    <p:sldId id="448" r:id="rId72"/>
    <p:sldId id="446" r:id="rId73"/>
    <p:sldId id="449" r:id="rId74"/>
    <p:sldId id="450" r:id="rId75"/>
    <p:sldId id="451" r:id="rId76"/>
    <p:sldId id="443" r:id="rId77"/>
    <p:sldId id="409" r:id="rId78"/>
    <p:sldId id="410" r:id="rId79"/>
    <p:sldId id="411" r:id="rId80"/>
    <p:sldId id="412" r:id="rId81"/>
    <p:sldId id="413" r:id="rId82"/>
    <p:sldId id="438" r:id="rId83"/>
    <p:sldId id="439" r:id="rId84"/>
    <p:sldId id="441" r:id="rId85"/>
    <p:sldId id="442" r:id="rId86"/>
    <p:sldId id="453" r:id="rId87"/>
    <p:sldId id="452" r:id="rId88"/>
    <p:sldId id="454" r:id="rId89"/>
    <p:sldId id="455" r:id="rId90"/>
    <p:sldId id="457" r:id="rId91"/>
    <p:sldId id="456" r:id="rId92"/>
    <p:sldId id="458" r:id="rId93"/>
    <p:sldId id="459" r:id="rId94"/>
    <p:sldId id="460" r:id="rId95"/>
    <p:sldId id="461" r:id="rId96"/>
    <p:sldId id="462" r:id="rId97"/>
    <p:sldId id="463" r:id="rId98"/>
    <p:sldId id="464" r:id="rId99"/>
    <p:sldId id="465" r:id="rId100"/>
    <p:sldId id="466" r:id="rId101"/>
    <p:sldId id="467" r:id="rId102"/>
    <p:sldId id="468" r:id="rId103"/>
    <p:sldId id="469" r:id="rId104"/>
    <p:sldId id="470" r:id="rId105"/>
    <p:sldId id="471" r:id="rId106"/>
    <p:sldId id="472" r:id="rId107"/>
    <p:sldId id="495" r:id="rId108"/>
    <p:sldId id="473" r:id="rId109"/>
    <p:sldId id="496" r:id="rId110"/>
    <p:sldId id="497" r:id="rId111"/>
    <p:sldId id="474" r:id="rId112"/>
    <p:sldId id="475" r:id="rId113"/>
    <p:sldId id="476" r:id="rId114"/>
    <p:sldId id="477" r:id="rId115"/>
    <p:sldId id="478" r:id="rId116"/>
    <p:sldId id="479" r:id="rId117"/>
    <p:sldId id="480" r:id="rId118"/>
    <p:sldId id="481" r:id="rId119"/>
    <p:sldId id="494" r:id="rId120"/>
    <p:sldId id="498" r:id="rId121"/>
    <p:sldId id="482" r:id="rId122"/>
    <p:sldId id="483" r:id="rId123"/>
    <p:sldId id="484" r:id="rId124"/>
    <p:sldId id="485" r:id="rId125"/>
    <p:sldId id="486" r:id="rId126"/>
    <p:sldId id="487" r:id="rId127"/>
    <p:sldId id="488" r:id="rId128"/>
    <p:sldId id="489" r:id="rId129"/>
    <p:sldId id="490" r:id="rId130"/>
    <p:sldId id="491" r:id="rId131"/>
    <p:sldId id="492" r:id="rId132"/>
    <p:sldId id="388" r:id="rId133"/>
    <p:sldId id="389" r:id="rId134"/>
    <p:sldId id="390" r:id="rId135"/>
    <p:sldId id="499" r:id="rId136"/>
    <p:sldId id="502" r:id="rId137"/>
    <p:sldId id="500" r:id="rId138"/>
    <p:sldId id="501" r:id="rId139"/>
    <p:sldId id="519" r:id="rId140"/>
    <p:sldId id="503" r:id="rId141"/>
    <p:sldId id="504" r:id="rId142"/>
    <p:sldId id="505" r:id="rId143"/>
    <p:sldId id="506" r:id="rId144"/>
    <p:sldId id="507" r:id="rId145"/>
    <p:sldId id="508" r:id="rId146"/>
    <p:sldId id="509" r:id="rId147"/>
    <p:sldId id="510" r:id="rId148"/>
    <p:sldId id="511" r:id="rId149"/>
    <p:sldId id="512" r:id="rId150"/>
    <p:sldId id="513" r:id="rId151"/>
    <p:sldId id="514" r:id="rId152"/>
    <p:sldId id="515" r:id="rId153"/>
    <p:sldId id="516" r:id="rId154"/>
    <p:sldId id="517" r:id="rId155"/>
    <p:sldId id="518" r:id="rId156"/>
    <p:sldId id="521" r:id="rId157"/>
    <p:sldId id="522" r:id="rId158"/>
    <p:sldId id="523" r:id="rId159"/>
    <p:sldId id="537" r:id="rId160"/>
    <p:sldId id="538" r:id="rId161"/>
    <p:sldId id="539" r:id="rId162"/>
    <p:sldId id="524" r:id="rId163"/>
    <p:sldId id="525" r:id="rId164"/>
    <p:sldId id="526" r:id="rId165"/>
    <p:sldId id="527" r:id="rId166"/>
    <p:sldId id="528" r:id="rId167"/>
    <p:sldId id="529" r:id="rId168"/>
    <p:sldId id="530" r:id="rId169"/>
    <p:sldId id="531" r:id="rId170"/>
    <p:sldId id="532" r:id="rId171"/>
    <p:sldId id="533" r:id="rId172"/>
    <p:sldId id="536" r:id="rId173"/>
    <p:sldId id="535" r:id="rId174"/>
    <p:sldId id="599" r:id="rId175"/>
    <p:sldId id="546" r:id="rId176"/>
    <p:sldId id="547" r:id="rId177"/>
    <p:sldId id="548" r:id="rId178"/>
    <p:sldId id="549" r:id="rId179"/>
    <p:sldId id="550" r:id="rId180"/>
    <p:sldId id="551" r:id="rId181"/>
    <p:sldId id="552" r:id="rId182"/>
    <p:sldId id="553" r:id="rId183"/>
    <p:sldId id="554" r:id="rId184"/>
    <p:sldId id="555" r:id="rId185"/>
    <p:sldId id="556" r:id="rId186"/>
    <p:sldId id="557" r:id="rId187"/>
    <p:sldId id="558" r:id="rId188"/>
    <p:sldId id="559" r:id="rId189"/>
    <p:sldId id="560" r:id="rId190"/>
    <p:sldId id="561" r:id="rId191"/>
    <p:sldId id="562" r:id="rId192"/>
    <p:sldId id="563" r:id="rId193"/>
    <p:sldId id="564" r:id="rId194"/>
    <p:sldId id="565" r:id="rId195"/>
    <p:sldId id="566" r:id="rId196"/>
    <p:sldId id="567" r:id="rId197"/>
    <p:sldId id="600" r:id="rId198"/>
    <p:sldId id="601" r:id="rId199"/>
    <p:sldId id="568" r:id="rId200"/>
    <p:sldId id="569" r:id="rId201"/>
    <p:sldId id="570" r:id="rId202"/>
    <p:sldId id="571" r:id="rId203"/>
    <p:sldId id="575" r:id="rId204"/>
    <p:sldId id="576" r:id="rId205"/>
    <p:sldId id="577" r:id="rId206"/>
    <p:sldId id="578" r:id="rId207"/>
    <p:sldId id="582" r:id="rId208"/>
    <p:sldId id="581" r:id="rId209"/>
    <p:sldId id="583" r:id="rId210"/>
    <p:sldId id="584" r:id="rId211"/>
    <p:sldId id="626" r:id="rId212"/>
    <p:sldId id="585" r:id="rId213"/>
    <p:sldId id="586" r:id="rId214"/>
    <p:sldId id="587" r:id="rId215"/>
    <p:sldId id="588" r:id="rId216"/>
    <p:sldId id="590" r:id="rId217"/>
    <p:sldId id="591" r:id="rId218"/>
    <p:sldId id="593" r:id="rId219"/>
    <p:sldId id="602" r:id="rId220"/>
    <p:sldId id="594" r:id="rId221"/>
    <p:sldId id="627" r:id="rId222"/>
    <p:sldId id="595" r:id="rId223"/>
    <p:sldId id="596" r:id="rId224"/>
    <p:sldId id="597" r:id="rId225"/>
    <p:sldId id="628" r:id="rId226"/>
    <p:sldId id="598" r:id="rId227"/>
    <p:sldId id="629" r:id="rId228"/>
    <p:sldId id="630" r:id="rId229"/>
    <p:sldId id="603" r:id="rId230"/>
    <p:sldId id="604" r:id="rId231"/>
    <p:sldId id="605" r:id="rId232"/>
    <p:sldId id="606" r:id="rId233"/>
    <p:sldId id="607" r:id="rId234"/>
    <p:sldId id="608" r:id="rId235"/>
    <p:sldId id="609" r:id="rId236"/>
    <p:sldId id="610" r:id="rId237"/>
    <p:sldId id="611" r:id="rId238"/>
    <p:sldId id="612" r:id="rId239"/>
    <p:sldId id="613" r:id="rId240"/>
    <p:sldId id="614" r:id="rId241"/>
    <p:sldId id="615" r:id="rId242"/>
    <p:sldId id="616" r:id="rId243"/>
    <p:sldId id="617" r:id="rId244"/>
    <p:sldId id="618" r:id="rId245"/>
    <p:sldId id="619" r:id="rId246"/>
    <p:sldId id="620" r:id="rId247"/>
    <p:sldId id="621" r:id="rId248"/>
    <p:sldId id="622" r:id="rId249"/>
    <p:sldId id="623" r:id="rId250"/>
    <p:sldId id="624" r:id="rId251"/>
    <p:sldId id="625" r:id="rId252"/>
    <p:sldId id="327" r:id="rId253"/>
  </p:sldIdLst>
  <p:sldSz cx="9144000" cy="5143500" type="screen16x9"/>
  <p:notesSz cx="6858000" cy="9144000"/>
  <p:embeddedFontLst>
    <p:embeddedFont>
      <p:font typeface="Montserrat" panose="020B0604020202020204" charset="0"/>
      <p:regular r:id="rId255"/>
      <p:bold r:id="rId256"/>
      <p:italic r:id="rId257"/>
      <p:boldItalic r:id="rId258"/>
    </p:embeddedFont>
    <p:embeddedFont>
      <p:font typeface="Oswald" panose="020B0604020202020204" charset="0"/>
      <p:regular r:id="rId259"/>
      <p:bold r:id="rId260"/>
    </p:embeddedFont>
    <p:embeddedFont>
      <p:font typeface="Playfair Display" panose="020B0604020202020204" charset="0"/>
      <p:regular r:id="rId261"/>
      <p:bold r:id="rId262"/>
      <p:italic r:id="rId263"/>
      <p:boldItalic r:id="rId2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7" roundtripDataSignature="AMtx7mhCA1BKOEal+OafvmAWGBQ+rZou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0321CD-2519-44C9-BFE4-6D44F410CEB8}">
  <a:tblStyle styleId="{CC0321CD-2519-44C9-BFE4-6D44F410CE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CB05EA-D130-43D3-B14B-5147B0984D1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79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5.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7.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1.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customschemas.google.com/relationships/presentationmetadata" Target="meta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3.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766547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414462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57823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7089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66087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300299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8253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68978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174376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5859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688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2735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65297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68418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32952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595716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26806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252942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25847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860430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49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604389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9402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07386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506812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397014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457953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04993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016823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59286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2701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542790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368934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157930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099023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68606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9873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27805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424099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129824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54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87729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205833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141744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827460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722894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4386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792792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3855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77011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0584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559142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219892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8268327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19148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846964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29506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257600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043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202652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36761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68793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2000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35673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81600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5609370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4042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431539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449666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4658484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80553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622927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2510260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97964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2048190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406860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01723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82797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895296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222923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9908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831875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430126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218428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553248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07623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278678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25880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08825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718126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0537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8631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3910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226048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960001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24638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5549422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739703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35029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94976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0418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35466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39275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5108366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4804684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509173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0246923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1333755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192101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22192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8089009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6435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984110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53798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528738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161406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5342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310836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506915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420915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9359483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8998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334210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5153976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7432478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554022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53032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272732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6775234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267371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679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52733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25160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427181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4420897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6863842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9678482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757139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2423283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0100248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476446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5463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0987623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91663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435200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3497678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3397085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6187581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034017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699970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5202097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2970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2112172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62880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1272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40309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145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69727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1568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63681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085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35409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08201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4360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5592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54844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164965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14512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4459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07197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7600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1135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81157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3748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1184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4190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2397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334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1126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4479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96745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10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0737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12924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6681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0711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90378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766574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80243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368081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444003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930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999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752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7066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0033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141365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575320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69649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5657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97997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7409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779320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1820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81421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606781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03115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33629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1886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594308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058505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7556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18"/>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1;p18"/>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18"/>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18"/>
          <p:cNvSpPr txBox="1">
            <a:spLocks noGrp="1"/>
          </p:cNvSpPr>
          <p:nvPr>
            <p:ph type="subTitle" idx="1"/>
          </p:nvPr>
        </p:nvSpPr>
        <p:spPr>
          <a:xfrm>
            <a:off x="344250" y="3550650"/>
            <a:ext cx="4910100" cy="5778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27"/>
          <p:cNvSpPr txBox="1">
            <a:spLocks noGrp="1"/>
          </p:cNvSpPr>
          <p:nvPr>
            <p:ph type="title" hasCustomPrompt="1"/>
          </p:nvPr>
        </p:nvSpPr>
        <p:spPr>
          <a:xfrm>
            <a:off x="311700" y="999925"/>
            <a:ext cx="8520600" cy="21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27"/>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highlight>
                  <a:schemeClr val="dk1"/>
                </a:highlight>
              </a:defRPr>
            </a:lvl1pPr>
            <a:lvl2pPr marL="914400" lvl="1" indent="-317500" algn="ctr">
              <a:lnSpc>
                <a:spcPct val="115000"/>
              </a:lnSpc>
              <a:spcBef>
                <a:spcPts val="1600"/>
              </a:spcBef>
              <a:spcAft>
                <a:spcPts val="0"/>
              </a:spcAft>
              <a:buSzPts val="1400"/>
              <a:buChar char="○"/>
              <a:defRPr>
                <a:highlight>
                  <a:schemeClr val="dk1"/>
                </a:highlight>
              </a:defRPr>
            </a:lvl2pPr>
            <a:lvl3pPr marL="1371600" lvl="2" indent="-317500" algn="ctr">
              <a:lnSpc>
                <a:spcPct val="115000"/>
              </a:lnSpc>
              <a:spcBef>
                <a:spcPts val="1600"/>
              </a:spcBef>
              <a:spcAft>
                <a:spcPts val="0"/>
              </a:spcAft>
              <a:buSzPts val="1400"/>
              <a:buChar char="■"/>
              <a:defRPr>
                <a:highlight>
                  <a:schemeClr val="dk1"/>
                </a:highlight>
              </a:defRPr>
            </a:lvl3pPr>
            <a:lvl4pPr marL="1828800" lvl="3" indent="-317500" algn="ctr">
              <a:lnSpc>
                <a:spcPct val="115000"/>
              </a:lnSpc>
              <a:spcBef>
                <a:spcPts val="1600"/>
              </a:spcBef>
              <a:spcAft>
                <a:spcPts val="0"/>
              </a:spcAft>
              <a:buSzPts val="1400"/>
              <a:buChar char="●"/>
              <a:defRPr>
                <a:highlight>
                  <a:schemeClr val="dk1"/>
                </a:highlight>
              </a:defRPr>
            </a:lvl4pPr>
            <a:lvl5pPr marL="2286000" lvl="4" indent="-317500" algn="ctr">
              <a:lnSpc>
                <a:spcPct val="115000"/>
              </a:lnSpc>
              <a:spcBef>
                <a:spcPts val="1600"/>
              </a:spcBef>
              <a:spcAft>
                <a:spcPts val="0"/>
              </a:spcAft>
              <a:buSzPts val="1400"/>
              <a:buChar char="○"/>
              <a:defRPr>
                <a:highlight>
                  <a:schemeClr val="dk1"/>
                </a:highlight>
              </a:defRPr>
            </a:lvl5pPr>
            <a:lvl6pPr marL="2743200" lvl="5" indent="-317500" algn="ctr">
              <a:lnSpc>
                <a:spcPct val="115000"/>
              </a:lnSpc>
              <a:spcBef>
                <a:spcPts val="1600"/>
              </a:spcBef>
              <a:spcAft>
                <a:spcPts val="0"/>
              </a:spcAft>
              <a:buSzPts val="1400"/>
              <a:buChar char="■"/>
              <a:defRPr>
                <a:highlight>
                  <a:schemeClr val="dk1"/>
                </a:highlight>
              </a:defRPr>
            </a:lvl6pPr>
            <a:lvl7pPr marL="3200400" lvl="6" indent="-317500" algn="ctr">
              <a:lnSpc>
                <a:spcPct val="115000"/>
              </a:lnSpc>
              <a:spcBef>
                <a:spcPts val="1600"/>
              </a:spcBef>
              <a:spcAft>
                <a:spcPts val="0"/>
              </a:spcAft>
              <a:buSzPts val="1400"/>
              <a:buChar char="●"/>
              <a:defRPr>
                <a:highlight>
                  <a:schemeClr val="dk1"/>
                </a:highlight>
              </a:defRPr>
            </a:lvl7pPr>
            <a:lvl8pPr marL="3657600" lvl="7" indent="-317500" algn="ctr">
              <a:lnSpc>
                <a:spcPct val="115000"/>
              </a:lnSpc>
              <a:spcBef>
                <a:spcPts val="1600"/>
              </a:spcBef>
              <a:spcAft>
                <a:spcPts val="0"/>
              </a:spcAft>
              <a:buSzPts val="1400"/>
              <a:buChar char="○"/>
              <a:defRPr>
                <a:highlight>
                  <a:schemeClr val="dk1"/>
                </a:highlight>
              </a:defRPr>
            </a:lvl8pPr>
            <a:lvl9pPr marL="4114800" lvl="8" indent="-317500" algn="ctr">
              <a:lnSpc>
                <a:spcPct val="115000"/>
              </a:lnSpc>
              <a:spcBef>
                <a:spcPts val="1600"/>
              </a:spcBef>
              <a:spcAft>
                <a:spcPts val="1600"/>
              </a:spcAft>
              <a:buSzPts val="1400"/>
              <a:buChar char="■"/>
              <a:defRPr>
                <a:highlight>
                  <a:schemeClr val="dk1"/>
                </a:highlight>
              </a:defRPr>
            </a:lvl9pPr>
          </a:lstStyle>
          <a:p>
            <a:endParaRPr/>
          </a:p>
        </p:txBody>
      </p:sp>
      <p:sp>
        <p:nvSpPr>
          <p:cNvPr id="51" name="Google Shape;51;p2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19"/>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9"/>
        <p:cNvGrpSpPr/>
        <p:nvPr/>
      </p:nvGrpSpPr>
      <p:grpSpPr>
        <a:xfrm>
          <a:off x="0" y="0"/>
          <a:ext cx="0" cy="0"/>
          <a:chOff x="0" y="0"/>
          <a:chExt cx="0" cy="0"/>
        </a:xfrm>
      </p:grpSpPr>
      <p:sp>
        <p:nvSpPr>
          <p:cNvPr id="20" name="Google Shape;20;p20"/>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20"/>
          <p:cNvSpPr txBox="1">
            <a:spLocks noGrp="1"/>
          </p:cNvSpPr>
          <p:nvPr>
            <p:ph type="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22" name="Google Shape;22;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5" name="Google Shape;25;p21"/>
          <p:cNvSpPr txBox="1">
            <a:spLocks noGrp="1"/>
          </p:cNvSpPr>
          <p:nvPr>
            <p:ph type="body" idx="1"/>
          </p:nvPr>
        </p:nvSpPr>
        <p:spPr>
          <a:xfrm>
            <a:off x="311700" y="1234050"/>
            <a:ext cx="3999900" cy="3334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21"/>
          <p:cNvSpPr txBox="1">
            <a:spLocks noGrp="1"/>
          </p:cNvSpPr>
          <p:nvPr>
            <p:ph type="body" idx="2"/>
          </p:nvPr>
        </p:nvSpPr>
        <p:spPr>
          <a:xfrm>
            <a:off x="4832400" y="1234050"/>
            <a:ext cx="3999900" cy="3334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2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24"/>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25"/>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40" name="Google Shape;40;p25"/>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25"/>
          <p:cNvSpPr txBox="1">
            <a:spLocks noGrp="1"/>
          </p:cNvSpPr>
          <p:nvPr>
            <p:ph type="title"/>
          </p:nvPr>
        </p:nvSpPr>
        <p:spPr>
          <a:xfrm>
            <a:off x="265500" y="10816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25"/>
          <p:cNvSpPr txBox="1">
            <a:spLocks noGrp="1"/>
          </p:cNvSpPr>
          <p:nvPr>
            <p:ph type="subTitle" idx="1"/>
          </p:nvPr>
        </p:nvSpPr>
        <p:spPr>
          <a:xfrm>
            <a:off x="265500" y="29214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2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highlight>
                  <a:schemeClr val="lt1"/>
                </a:highlight>
              </a:defRPr>
            </a:lvl1pPr>
            <a:lvl2pPr marL="914400" lvl="1" indent="-317500" algn="l">
              <a:lnSpc>
                <a:spcPct val="115000"/>
              </a:lnSpc>
              <a:spcBef>
                <a:spcPts val="1600"/>
              </a:spcBef>
              <a:spcAft>
                <a:spcPts val="0"/>
              </a:spcAft>
              <a:buSzPts val="1400"/>
              <a:buChar char="○"/>
              <a:defRPr>
                <a:highlight>
                  <a:schemeClr val="lt1"/>
                </a:highlight>
              </a:defRPr>
            </a:lvl2pPr>
            <a:lvl3pPr marL="1371600" lvl="2" indent="-317500" algn="l">
              <a:lnSpc>
                <a:spcPct val="115000"/>
              </a:lnSpc>
              <a:spcBef>
                <a:spcPts val="1600"/>
              </a:spcBef>
              <a:spcAft>
                <a:spcPts val="0"/>
              </a:spcAft>
              <a:buSzPts val="1400"/>
              <a:buChar char="■"/>
              <a:defRPr>
                <a:highlight>
                  <a:schemeClr val="lt1"/>
                </a:highlight>
              </a:defRPr>
            </a:lvl3pPr>
            <a:lvl4pPr marL="1828800" lvl="3" indent="-317500" algn="l">
              <a:lnSpc>
                <a:spcPct val="115000"/>
              </a:lnSpc>
              <a:spcBef>
                <a:spcPts val="1600"/>
              </a:spcBef>
              <a:spcAft>
                <a:spcPts val="0"/>
              </a:spcAft>
              <a:buSzPts val="1400"/>
              <a:buChar char="●"/>
              <a:defRPr>
                <a:highlight>
                  <a:schemeClr val="lt1"/>
                </a:highlight>
              </a:defRPr>
            </a:lvl4pPr>
            <a:lvl5pPr marL="2286000" lvl="4" indent="-317500" algn="l">
              <a:lnSpc>
                <a:spcPct val="115000"/>
              </a:lnSpc>
              <a:spcBef>
                <a:spcPts val="1600"/>
              </a:spcBef>
              <a:spcAft>
                <a:spcPts val="0"/>
              </a:spcAft>
              <a:buSzPts val="1400"/>
              <a:buChar char="○"/>
              <a:defRPr>
                <a:highlight>
                  <a:schemeClr val="lt1"/>
                </a:highlight>
              </a:defRPr>
            </a:lvl5pPr>
            <a:lvl6pPr marL="2743200" lvl="5" indent="-317500" algn="l">
              <a:lnSpc>
                <a:spcPct val="115000"/>
              </a:lnSpc>
              <a:spcBef>
                <a:spcPts val="1600"/>
              </a:spcBef>
              <a:spcAft>
                <a:spcPts val="0"/>
              </a:spcAft>
              <a:buSzPts val="1400"/>
              <a:buChar char="■"/>
              <a:defRPr>
                <a:highlight>
                  <a:schemeClr val="lt1"/>
                </a:highlight>
              </a:defRPr>
            </a:lvl6pPr>
            <a:lvl7pPr marL="3200400" lvl="6" indent="-317500" algn="l">
              <a:lnSpc>
                <a:spcPct val="115000"/>
              </a:lnSpc>
              <a:spcBef>
                <a:spcPts val="1600"/>
              </a:spcBef>
              <a:spcAft>
                <a:spcPts val="0"/>
              </a:spcAft>
              <a:buSzPts val="1400"/>
              <a:buChar char="●"/>
              <a:defRPr>
                <a:highlight>
                  <a:schemeClr val="lt1"/>
                </a:highlight>
              </a:defRPr>
            </a:lvl7pPr>
            <a:lvl8pPr marL="3657600" lvl="7" indent="-317500" algn="l">
              <a:lnSpc>
                <a:spcPct val="115000"/>
              </a:lnSpc>
              <a:spcBef>
                <a:spcPts val="1600"/>
              </a:spcBef>
              <a:spcAft>
                <a:spcPts val="0"/>
              </a:spcAft>
              <a:buSzPts val="1400"/>
              <a:buChar char="○"/>
              <a:defRPr>
                <a:highlight>
                  <a:schemeClr val="lt1"/>
                </a:highlight>
              </a:defRPr>
            </a:lvl8pPr>
            <a:lvl9pPr marL="4114800" lvl="8" indent="-317500" algn="l">
              <a:lnSpc>
                <a:spcPct val="115000"/>
              </a:lnSpc>
              <a:spcBef>
                <a:spcPts val="1600"/>
              </a:spcBef>
              <a:spcAft>
                <a:spcPts val="1600"/>
              </a:spcAft>
              <a:buSzPts val="1400"/>
              <a:buChar char="■"/>
              <a:defRPr>
                <a:highlight>
                  <a:schemeClr val="lt1"/>
                </a:highlight>
              </a:defRPr>
            </a:lvl9pPr>
          </a:lstStyle>
          <a:p>
            <a:endParaRPr/>
          </a:p>
        </p:txBody>
      </p:sp>
      <p:sp>
        <p:nvSpPr>
          <p:cNvPr id="44" name="Google Shape;44;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2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highlight>
                  <a:schemeClr val="dk1"/>
                </a:highlight>
              </a:defRPr>
            </a:lvl1pPr>
          </a:lstStyle>
          <a:p>
            <a:endParaRPr/>
          </a:p>
        </p:txBody>
      </p:sp>
      <p:sp>
        <p:nvSpPr>
          <p:cNvPr id="47" name="Google Shape;47;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9pPr>
          </a:lstStyle>
          <a:p>
            <a:endParaRPr/>
          </a:p>
        </p:txBody>
      </p:sp>
      <p:sp>
        <p:nvSpPr>
          <p:cNvPr id="7" name="Google Shape;7;p17"/>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Playfair Display"/>
              <a:buChar char="●"/>
              <a:defRPr sz="1800" b="0" i="0" u="none" strike="noStrike" cap="none">
                <a:solidFill>
                  <a:schemeClr val="dk2"/>
                </a:solidFill>
                <a:latin typeface="Playfair Display"/>
                <a:ea typeface="Playfair Display"/>
                <a:cs typeface="Playfair Display"/>
                <a:sym typeface="Playfair Display"/>
              </a:defRPr>
            </a:lvl1pPr>
            <a:lvl2pPr marL="914400" marR="0" lvl="1"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2pPr>
            <a:lvl3pPr marL="1371600" marR="0" lvl="2"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3pPr>
            <a:lvl4pPr marL="1828800" marR="0" lvl="3"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4pPr>
            <a:lvl5pPr marL="2286000" marR="0" lvl="4"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5pPr>
            <a:lvl6pPr marL="2743200" marR="0" lvl="5"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6pPr>
            <a:lvl7pPr marL="3200400" marR="0" lvl="6"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7pPr>
            <a:lvl8pPr marL="3657600" marR="0" lvl="7"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8pPr>
            <a:lvl9pPr marL="4114800" marR="0" lvl="8" indent="-317500" algn="l" rtl="0">
              <a:lnSpc>
                <a:spcPct val="115000"/>
              </a:lnSpc>
              <a:spcBef>
                <a:spcPts val="1600"/>
              </a:spcBef>
              <a:spcAft>
                <a:spcPts val="160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9pPr>
          </a:lstStyle>
          <a:p>
            <a:endParaRPr/>
          </a:p>
        </p:txBody>
      </p:sp>
      <p:sp>
        <p:nvSpPr>
          <p:cNvPr id="8" name="Google Shape;8;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yoctoproject.org/git/poky"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hyperlink" Target="https://www.youtube.com/watch?v=BlXdOYLgPxA"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www.ftdichip.com/Products/Cables/USBTTLSerial.htm"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www.youtube.com/watch?v=-J2Om1S-kBM"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hyperlink" Target="mailto:Debian@192.168.7.2"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debian.org/udev"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akiszourntos/teaching/blob/master/lambton/2020/fall/ese3005/class_2/workspace/test_service/src/test_service.c"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akiszourntos/teaching/blob/master/lambton/2020/fall/ese3005/class_3/udev_care_package.tar.gz"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buildroot.uclibc.org/"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p>
            <a:pPr lvl="0"/>
            <a:r>
              <a:rPr lang="en-CA" dirty="0"/>
              <a:t> Embedded Systems Architecture II</a:t>
            </a:r>
            <a:endParaRPr dirty="0"/>
          </a:p>
        </p:txBody>
      </p:sp>
      <p:sp>
        <p:nvSpPr>
          <p:cNvPr id="59" name="Google Shape;59;p1"/>
          <p:cNvSpPr txBox="1">
            <a:spLocks noGrp="1"/>
          </p:cNvSpPr>
          <p:nvPr>
            <p:ph type="subTitle" idx="1"/>
          </p:nvPr>
        </p:nvSpPr>
        <p:spPr>
          <a:xfrm>
            <a:off x="344250" y="3550650"/>
            <a:ext cx="8455500" cy="122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GB" dirty="0"/>
              <a:t>       Professor:                                    Mike Aleshams </a:t>
            </a:r>
            <a:endParaRPr dirty="0"/>
          </a:p>
          <a:p>
            <a:pPr marL="0" lvl="0" indent="0" algn="l" rtl="0">
              <a:lnSpc>
                <a:spcPct val="100000"/>
              </a:lnSpc>
              <a:spcBef>
                <a:spcPts val="0"/>
              </a:spcBef>
              <a:spcAft>
                <a:spcPts val="0"/>
              </a:spcAft>
              <a:buSzPts val="2400"/>
              <a:buNone/>
            </a:pPr>
            <a:r>
              <a:rPr lang="en-US" dirty="0"/>
              <a:t>                                                                       Winter 2021</a:t>
            </a:r>
            <a:endParaRPr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Should You Not Use the Beagle Boards</a:t>
            </a:r>
            <a:endParaRPr dirty="0"/>
          </a:p>
        </p:txBody>
      </p:sp>
      <p:sp>
        <p:nvSpPr>
          <p:cNvPr id="65" name="Google Shape;65;p2"/>
          <p:cNvSpPr txBox="1">
            <a:spLocks noGrp="1"/>
          </p:cNvSpPr>
          <p:nvPr>
            <p:ph type="body" idx="1"/>
          </p:nvPr>
        </p:nvSpPr>
        <p:spPr>
          <a:xfrm>
            <a:off x="126348" y="574624"/>
            <a:ext cx="8585165" cy="383673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Linux OS was not designed for real-time or predictable processing. As a result, there are significant challenges in using this OS for deterministic processing tasks such as sampling a sensor precisely every one-millionth of a second. Therefore, in its default state, the Beagle boards are not an ideal platform for real-time systems applications. Sophisticated real-time versions of Linux are available, but they are currently targeted at experienced Linux developers. However, unlike many other Linux SBCs, the Beagle Bone does have an on-board solution that goes some way toward resolving this interfacing problem. Within the AM335x SoC, there are two on-board microcontrollers, called programmable real-time units (PRUs), which can be programmed for real-time interfacing applications.</a:t>
            </a:r>
          </a:p>
          <a:p>
            <a:pPr lvl="0" algn="just">
              <a:buFont typeface="Wingdings" panose="05000000000000000000" pitchFamily="2" charset="2"/>
              <a:buChar char="ü"/>
            </a:pPr>
            <a:r>
              <a:rPr lang="en-CA" sz="1400" dirty="0"/>
              <a:t>The second application type that the Beagle platform will find difficult is that of playing or processing high-definition video. The processing overhead of software decoding and playing encoded video streams is immense and is beyond the capability of the Beagle Bone at high-definition video resolutions. The Raspberry Pi (www.raspberrypi.org) board has this capability because its Broadcom BCM2835/7 processors were designed for multimedia applications, and it has a hardware implementation of H.264/MPG-4 decoders and encoders. </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1957797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Prerequisites</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probably have guessed it: to build a Linux system with the Yocto Project tools, you need a build host running Linux:</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Hardware Requirements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Internet Connection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Software Requirements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7346723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Hardware Requirements</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9894" y="95673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Despite their capability to build Linux OS stacks, the Yocto Project tools require a build host with an x86 architecture CPU. Both 32-bit and 64-bit CPUs are supported. A system with a 64-bit CPU is preferred for throughput reasons. The Yocto Project’s build system makes use of parallel processing whenever possible. Therefore, a build host with multiple CPUs or a multicore CPU significantly reduces build time. Of course, CPU clock speed also has an impact on how quickly packages can be built.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Memory is also an important factor. BitBake, the Yocto Project build engine, parses thousands of recipes and creates a cache with build dependencies. Furthermore, the compilers require memory for data structures and more. The tools do not run on a system with less than 1 GB of RAM; 4 GB or more is recommended.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624028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Internet Connection</a:t>
            </a:r>
            <a:br>
              <a:rPr lang="en-US" sz="32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68261"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OpenEmbedded build system that you obtain from the project’s website contains only the build system itself—BitBake and the metadata that guide it. It does not contain any source packages for the software it is going to build. These are automatically downloaded as needed while a build is running. Therefore, you need a live connection to the Internet, preferably a high-speed connection.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Of course, the downloaded source packages are stored on your system and reused for future builds. You are also able to download all source packages upfront and build them later offline without a connection to the Internet.</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03843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Software Requirements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First of all, you will need a recent Linux distribution. The Yocto Project team is continually qualifying more and more distributions with each release. Using the previous to current release of one of the following distributions typically works without any issues: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CentOS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Fedora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openSUSE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Ubuntu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general, both the 32-bit and the 64-bit variants have been verified; however, it is recommended that you use the 64-bit version if your hardware supports it. You can find a detailed list of all supported distributions in the Yocto Project Reference Manual located at www.yoctoproject.org/docs/current/ref-manual/ref-manual.html.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51177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several ways for you to obtain the Yocto Project tools, or more precisely, the Yocto Project reference distribution, Poky: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the current release from the Yocto Project website.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the current release or previously released versions from the release repository.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a recent nightly build from the Autobuilder repository.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Clone the current development branch or other branches from the Poky Git repository hosted by the Yocto Project Git repository server.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team releases a new major version of the build system every 6 months, in the April–May and October–November timeframes. All released versions of the Yocto Project tools have undergone multiple rounds of quality assurance and testing. They are stable and are accompanied with release notes and an updated documentation set describing the features. For Yocto Project novices, we recommend using the recent stable release.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614059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Minor version releases that resolve issues but do not add any new features are provided as necessary between the 6-month release cycles. Since there are no new features, the documentation typically does not change with the minor releases.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Previous major and minor releases are archived and still available for download from the download repository. Sometimes new major releases introduce a new layer structure, new configuration files, and/or new settings in configuration files. Hence, migrating an existing build environment to the newer release may require migration effort. Staying with a previous release allows you to postpone or entirely put off migration.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Nightly builds track the current development status of the codebase in the Yocto Project Git repository. These builds have undergone basic quality assurance and Autobuilder testing. They are not tested as rigorously as the regular major and minor releases, but you get at least some confidence that the core functionality is operational.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605121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8"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Cloning the current development branch (master branch) from the Poky Git repository gives you direct access to the current state of the development effort. Modifications to this branch have not undergone any testing other than the tests the developers performed before signing off on their submissions. While the quality is generally high and any serious breakage of core functionality typically gets detected within a short period of time after a developer checked in a change, there is a good chance that the system may not work as expected. Unless you are directly involved in Yocto Project development, there is no immediate need to directly work with the master branch.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Besides the master branch, the Poky Git repository also contains milestone branches, development branches for the various versions, and a long list of tags referencing particular revisions of the various branches.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Navigate to https://www.yoctoproject.org/downloads and click on the latest release of Poky (DOWNLOAD YP CORE…). This URL directs you to a detailed download site with links to various download servers and mirrors. The site also contains the release information and an errata. Downloading the release places a compressed archive of the Poky reference distribution named poky--.tar.bz2 on your system. </a:t>
            </a:r>
            <a:endParaRPr lang="en-US" sz="1400" dirty="0">
              <a:solidFill>
                <a:srgbClr val="000000"/>
              </a:solidFill>
            </a:endParaRPr>
          </a:p>
        </p:txBody>
      </p:sp>
    </p:spTree>
    <p:extLst>
      <p:ext uri="{BB962C8B-B14F-4D97-AF65-F5344CB8AC3E}">
        <p14:creationId xmlns:p14="http://schemas.microsoft.com/office/powerpoint/2010/main" val="1577925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System Overview</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8"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Poky: build system software used by the Yocto Project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algn="just">
              <a:buClr>
                <a:srgbClr val="000000"/>
              </a:buClr>
              <a:buFont typeface="Wingdings" panose="05000000000000000000" pitchFamily="2" charset="2"/>
              <a:buChar char="ü"/>
              <a:defRPr/>
            </a:pPr>
            <a:r>
              <a:rPr lang="en-US" sz="1400" dirty="0"/>
              <a:t>Poky consists of two components: Bitbake + Metadata</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Bitbake:  a task executor and scheduler for managing and executing of all the build steps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Metadate: task definitions describing what is going to get built and how. Metadata is broken down into three types including: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Configuration (.conf) – global definitions of variables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Classes (.bbclass) – encapsulation and inheritance of build logic, packing, etc.</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Recipes (.bb) – set of instructions for the logic units of the software/ images to build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solidFill>
                <a:srgbClr val="000000"/>
              </a:solidFill>
            </a:endParaRPr>
          </a:p>
        </p:txBody>
      </p:sp>
    </p:spTree>
    <p:extLst>
      <p:ext uri="{BB962C8B-B14F-4D97-AF65-F5344CB8AC3E}">
        <p14:creationId xmlns:p14="http://schemas.microsoft.com/office/powerpoint/2010/main" val="368067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Assignment #3 Poky Directory Tree Layout</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Objective: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Familiarize yourself how the Poky metadata sources are organized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Learn where you can find conf files, class files, and recipe files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Instruction: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Ensure Poky on Ubuntu has already been downloaded and extracted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Explore Documentation subdirectory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How many meta subdirectories do you have?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are recipe file are located?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are class file are located?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bitbake.conf located?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qemux86-64.conf?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Explore scripts subdirectory?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local.conf located? What is this file for?</a:t>
            </a:r>
          </a:p>
          <a:p>
            <a:pPr algn="just">
              <a:buClr>
                <a:srgbClr val="000000"/>
              </a:buClr>
              <a:buFont typeface="Wingdings" panose="05000000000000000000" pitchFamily="2" charset="2"/>
              <a:buChar char="q"/>
              <a:defRPr/>
            </a:pPr>
            <a:r>
              <a:rPr lang="en-US" sz="1400" dirty="0"/>
              <a:t>Where is bblayers.conf located?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9168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18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301796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Should You Not Use the Beagle Boards</a:t>
            </a:r>
            <a:endParaRPr dirty="0"/>
          </a:p>
        </p:txBody>
      </p:sp>
      <p:sp>
        <p:nvSpPr>
          <p:cNvPr id="65" name="Google Shape;65;p2"/>
          <p:cNvSpPr txBox="1">
            <a:spLocks noGrp="1"/>
          </p:cNvSpPr>
          <p:nvPr>
            <p:ph type="body" idx="1"/>
          </p:nvPr>
        </p:nvSpPr>
        <p:spPr>
          <a:xfrm>
            <a:off x="83099" y="624051"/>
            <a:ext cx="8585165" cy="383673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If your intention is to develop an embedded Linux image processing or computer vision platform, then you should consider the Xilinx Zynq platform (tiny.cc/beagle102), as it integrates an ARM-based processor that can run Linux alongside the hardware programmability of an FPGA. This allows the computationally intensive but parallelizable image processing functionality to be offloaded from the Linux kernel to the programmable logic hardware. Boards such as the PYNQ, ZYBO, or Arty Z7 are available, but be aware that they are complex devices.</a:t>
            </a:r>
          </a:p>
          <a:p>
            <a:pPr marL="114300" lvl="0" indent="0" algn="just">
              <a:buNone/>
            </a:pPr>
            <a:endParaRPr lang="en-CA" sz="1400" dirty="0"/>
          </a:p>
          <a:p>
            <a:pPr lvl="0" algn="just">
              <a:buFont typeface="Wingdings" panose="05000000000000000000" pitchFamily="2" charset="2"/>
              <a:buChar char="ü"/>
            </a:pPr>
            <a:r>
              <a:rPr lang="en-CA" sz="1400" dirty="0"/>
              <a:t>For interfacing Linux to electronic circuits, it is hard to beat the Beagle boards as the range of input/outputs, openness of the platform, and quality of documentation available are second to none.</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741863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Setting Up the Build Host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Setting up your build host requires the installation of additional software packages. All of the four mainstream Linux distributions have those packages readily available in their package repositories. However, they differ in what packages are preinstalled as part of the distribution’s default configuration.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installing the additional packages, you need to unpack the Poky tarball, which includes all the necessary configuration data, recipes, convenience scripts, and BitBake. BitBake requires Python with a major version of 2.6 or 2.7.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user@ubuntu:~$ sudo apt install python2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BitBake currently does not support the new Python 3, which introduced changes to the language syntax and new libraries breaking backwards compatibility.</a:t>
            </a:r>
            <a:endParaRPr lang="en-US" sz="1400" dirty="0">
              <a:solidFill>
                <a:srgbClr val="000000"/>
              </a:solidFill>
            </a:endParaRP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087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Setting Up the Build Host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What command to use and what additional packages to install depends on the Linux distribution you installed on your build host.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 an Ubuntu build, run the following command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user@ubuntu:~$ sudo apt-get install gawk wget git-core diffstat \\\\\\\ \\\\\\\\\\\\\\\\\\\\\\\\\\\\\\\\</a:t>
            </a:r>
            <a:r>
              <a:rPr lang="en-US" sz="1000" b="0" i="0" dirty="0">
                <a:solidFill>
                  <a:srgbClr val="202124"/>
                </a:solidFill>
                <a:effectLst/>
                <a:latin typeface="arial" panose="020B0604020202020204" pitchFamily="34" charset="0"/>
              </a:rPr>
              <a:t>\ </a:t>
            </a:r>
            <a:r>
              <a:rPr lang="en-US" sz="1000" dirty="0"/>
              <a:t>unzip texinfo gcc-multilib build-essential chrpath socat </a:t>
            </a:r>
            <a:r>
              <a:rPr lang="en-US" sz="1000" b="0" i="0" dirty="0">
                <a:solidFill>
                  <a:srgbClr val="202124"/>
                </a:solidFill>
                <a:effectLst/>
                <a:latin typeface="arial" panose="020B0604020202020204" pitchFamily="34" charset="0"/>
              </a:rPr>
              <a:t>\ </a:t>
            </a:r>
            <a:r>
              <a:rPr lang="en-US" sz="1000" dirty="0"/>
              <a:t>libsdl1.2-dev xterm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a successful installation, you may want to verify that the correct version of Python has been installed: python2 --version. The output should show a major version number of 2.6 or 2.7.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Installing Poky merely requires unpacking the compressed tarball you downloaded from the Yocto Project website earlier. We recommend that you create a subdirectory in your home directory for all things related to your Yocto Project builds and follow the following necessary steps: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mkdir ~/yocto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cd ~/yocto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tar xvfj &lt;downloadpath&gt;/poky-&lt;codename&gt;-release.tar.bz2</a:t>
            </a:r>
            <a:endParaRPr lang="en-US" sz="1000" dirty="0">
              <a:solidFill>
                <a:srgbClr val="000000"/>
              </a:solidFill>
            </a:endParaRPr>
          </a:p>
        </p:txBody>
      </p:sp>
      <p:pic>
        <p:nvPicPr>
          <p:cNvPr id="4" name="Picture 3">
            <a:extLst>
              <a:ext uri="{FF2B5EF4-FFF2-40B4-BE49-F238E27FC236}">
                <a16:creationId xmlns:a16="http://schemas.microsoft.com/office/drawing/2014/main" id="{A3CF19CA-3638-4C88-84F4-DFECEE6776F9}"/>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102205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your build system is ready for setting up a build environment and creating your first Linux OS stack.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algn="just">
              <a:buClr>
                <a:srgbClr val="000000"/>
              </a:buClr>
              <a:buFont typeface="Wingdings" panose="05000000000000000000" pitchFamily="2" charset="2"/>
              <a:buChar char="ü"/>
              <a:defRPr/>
            </a:pPr>
            <a:r>
              <a:rPr lang="en-US" sz="1400" dirty="0"/>
              <a:t>Poky provides the script oe-init-build-env to create a new build environment. The script sets up the build environment’s directory structure and initializes the core set of configuration files. It also sets a series of shell variables needed by the build system. You do not directly execute the oe-init-build-env script but use the source command to export the shell variable settings to the current shell: </a:t>
            </a:r>
          </a:p>
          <a:p>
            <a:pPr marL="114300" indent="0" algn="just">
              <a:buClr>
                <a:srgbClr val="000000"/>
              </a:buClr>
              <a:buNone/>
              <a:defRPr/>
            </a:pPr>
            <a:r>
              <a:rPr lang="en-US" sz="1000" dirty="0"/>
              <a:t>$ source &lt;pokypath&gt;/oe-init-build-env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Executing the command creates a new build environment in the current directory with the name provided by the parameter . You may omit that parameter, and then the script uses the default build. After setting up the build environment, the script changes directory to the build directory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Use the script in the following form to create a new build environment as well as to initialize an existing build environment previously created. When creating a new build environment the script provides you with some instructions.</a:t>
            </a:r>
          </a:p>
        </p:txBody>
      </p:sp>
    </p:spTree>
    <p:extLst>
      <p:ext uri="{BB962C8B-B14F-4D97-AF65-F5344CB8AC3E}">
        <p14:creationId xmlns:p14="http://schemas.microsoft.com/office/powerpoint/2010/main" val="3946134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had no conf/local.conf file. This configuration file has therefore been created for you with some default values. You may wish to edit it to use a different MACHINE (target hardware) or enable parallel build options to take advantage of multiple cores, for example. See the file for more information, as common configuration options are commented.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Yocto Project has extensive documentation about OE including a reference manual which can be found at: http://yoctoproject.org/documentation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For more information about OpenEmbedded see their website: http://www.openembedded.org/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had no conf/bblayers.conf file. The configuration file has been created for you with some default values. To add additional metadata layers into your configuration, please add entries to this file.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Yocto Project has extensive documentation about OE including a reference manual which can be found at: http://yoctoproject.org/documentation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For more information about OpenEmbedded see their website: http://www.openembedded.org/ ### Shell environment set up for builds. ### You can now run ‘bitbake ’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Common targets are: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core-image-minimal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core-image-sato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meta-toolchain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meta-toolchain-sdk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adt-installer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meta-ide-support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can also run generated qemu images with a command like ‘runqemu qemux86’ </a:t>
            </a:r>
          </a:p>
        </p:txBody>
      </p:sp>
      <p:pic>
        <p:nvPicPr>
          <p:cNvPr id="4" name="Picture 3">
            <a:extLst>
              <a:ext uri="{FF2B5EF4-FFF2-40B4-BE49-F238E27FC236}">
                <a16:creationId xmlns:a16="http://schemas.microsoft.com/office/drawing/2014/main" id="{A3CF19CA-3638-4C88-84F4-DFECEE6776F9}"/>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356941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Inside the newly created build environment, the script added the directory conf and placed the two configuration files in it: bblayers.conf and local.conf. For now we look only at local.conf, which is the master configuration file of our build environment.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local.conf, various variables are set that influence how BitBake builds your custom Linux OS stack. You can modify the settings and also add new settings to the file to override settings that are made in other configuration files. We explain this inheritance and how to use it with various examples throughout this course. For our first build, we focus on a few settings and accept the defaults for the remaining ones. If you open the local.conf file in a text editor, you find the variable settings shown in the following Listing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BB_NUMBER_THREADS ?= “${@bb.utils.cpu_count()}”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PARALLEL_MAKE ?= “-j ${@bb.utils.cpu_count()}”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MACHINE ??= “qemux86”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DL_DIR ?= “${TOPDIR}/downloads”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SSTATE_DIR ?= “${TOPDIR}/sstate-cache”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TMP_DIR = “${TOPDIR}/tmp” </a:t>
            </a:r>
          </a:p>
        </p:txBody>
      </p:sp>
      <p:pic>
        <p:nvPicPr>
          <p:cNvPr id="4" name="Picture 3">
            <a:extLst>
              <a:ext uri="{FF2B5EF4-FFF2-40B4-BE49-F238E27FC236}">
                <a16:creationId xmlns:a16="http://schemas.microsoft.com/office/drawing/2014/main" id="{44530807-7B8A-450F-BBD0-3D0961C33B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583229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Lines starting with the hash mark (#) are comments. If a hash mark precedes a line with a variable setting, you need to remove the hash mark for the settings to become active. The values shown are the default values. BitBake uses those values even if you do not enable them explicitly. The variable settings shown in the above Listing are the ones that you typically want to change after creating a new build environment. They are described in the following Table</a:t>
            </a:r>
            <a:endParaRPr lang="en-US" sz="1000" dirty="0"/>
          </a:p>
        </p:txBody>
      </p:sp>
      <p:pic>
        <p:nvPicPr>
          <p:cNvPr id="3" name="Picture 2">
            <a:extLst>
              <a:ext uri="{FF2B5EF4-FFF2-40B4-BE49-F238E27FC236}">
                <a16:creationId xmlns:a16="http://schemas.microsoft.com/office/drawing/2014/main" id="{617059F0-E4FB-4773-B44B-2541B66DEDDE}"/>
              </a:ext>
            </a:extLst>
          </p:cNvPr>
          <p:cNvPicPr>
            <a:picLocks noChangeAspect="1"/>
          </p:cNvPicPr>
          <p:nvPr/>
        </p:nvPicPr>
        <p:blipFill>
          <a:blip r:embed="rId3"/>
          <a:stretch>
            <a:fillRect/>
          </a:stretch>
        </p:blipFill>
        <p:spPr>
          <a:xfrm>
            <a:off x="1568465" y="2064403"/>
            <a:ext cx="5088709" cy="2355752"/>
          </a:xfrm>
          <a:prstGeom prst="rect">
            <a:avLst/>
          </a:prstGeom>
        </p:spPr>
      </p:pic>
      <p:pic>
        <p:nvPicPr>
          <p:cNvPr id="6" name="Picture 5">
            <a:extLst>
              <a:ext uri="{FF2B5EF4-FFF2-40B4-BE49-F238E27FC236}">
                <a16:creationId xmlns:a16="http://schemas.microsoft.com/office/drawing/2014/main" id="{40E852BA-E608-42C5-A63A-D80DEF5A28A4}"/>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84400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default value for the two parallelism options BB_NUMBER_THREADS and PARALLEL_MAKE is automatically computed on the basis of the number of CPU cores in the system using all the available cores. You can set the values to less than the cores in your system to limit the load. Using a larger number than the number of physical cores is possible but does not speed up the build process. BitBake and Make spawn more threads accordingly, but they run only if there are CPU cores available. Never forget the quotes around the variable settings. Also note that for PARALLEL_MAKE, you have to include the -j, such as "-j 4" because this value is passed to the make command verbatim.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Setting the MACHINE variable selects the target machine type for which BitBake builds your Linux OS stack. Poky provides a series of standard machines for QEMU and a few actual hardware board target machines. Board support packages (BSPs) can provide additional target machines. For our first build, we choose qemux86, an emulated target machine with an x86 CPU. </a:t>
            </a:r>
            <a:endParaRPr lang="en-US" sz="1000" dirty="0"/>
          </a:p>
        </p:txBody>
      </p:sp>
      <p:pic>
        <p:nvPicPr>
          <p:cNvPr id="6" name="Picture 5">
            <a:extLst>
              <a:ext uri="{FF2B5EF4-FFF2-40B4-BE49-F238E27FC236}">
                <a16:creationId xmlns:a16="http://schemas.microsoft.com/office/drawing/2014/main" id="{40E852BA-E608-42C5-A63A-D80DEF5A28A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95109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variable DL_DIR tells BitBake where to place the source downloads. The default setting places the files in the directory downloads beneath the top directory of your build environment. The variable TOPDIR contains the full (absolute) path to the build environment. Source downloads can be shared among multiple build environments. If BitBake detects that a source download is already available in the download directory, it does not download it again. Therefore, we recommend that you set the DL_DIR variable to point to a directory path outside of the build environment. When you no longer need a particular build environment, you can easily delete it without deleting all the source file downloads.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same holds true for the SSTATE_DIR variable, which contains the path to the shared state cache. The OpenEmbedded build system produces a lot of intermediate output when processing the many tasks entailed in building the packages comprising the Linux OS stack. Similar to the source downloads, the intermediate output can be reused for future builds and shared between multiple build environments to speed up the build process. By default, the configuration places the shared state cache directory beneath the build environment’s top directory. We suggest that you change the setting to a path outside the build environment.</a:t>
            </a:r>
            <a:endParaRPr lang="en-US" sz="1000" dirty="0"/>
          </a:p>
        </p:txBody>
      </p:sp>
    </p:spTree>
    <p:extLst>
      <p:ext uri="{BB962C8B-B14F-4D97-AF65-F5344CB8AC3E}">
        <p14:creationId xmlns:p14="http://schemas.microsoft.com/office/powerpoint/2010/main" val="193677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variable TMP_DIR contains the path to the directory where BitBake performs all the build work and stores the build output. Since the output stored in this directory is very specific to your build environment, it makes sense to leave it as a subdirectory to the build environment. The amount of data stored in this directory can eventually consume many gigabytes of hard disk space because it contains extracted source downloads, cross-compilation toolchains, compilation output, and images for kernel and root file systems for your target machines and more.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conserve disk space during a build, you can add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INHERIT += rm_work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which instructs BitBake to delete the work directory for building packages after the package has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been built.</a:t>
            </a:r>
            <a:endParaRPr lang="en-US" sz="1000"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57056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#3 Installation of Yocto Project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16986"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Open up the Ubuntu terminal and clone poky from the GitHub repository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git clone </a:t>
            </a:r>
            <a:r>
              <a:rPr lang="en-US" sz="1000" dirty="0">
                <a:hlinkClick r:id="rId3"/>
              </a:rPr>
              <a:t>https://git.yoctoproject.org/git/poky</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Change directory to Poky and see the list of available components there. What is the result?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cd poky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Use source script to set up the environmental variables and automatically changes to build subdirectory. See the list of available components. What i’’’s the result?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Change subdirectory to conf and see the list of available components. What’ is the result?</a:t>
            </a:r>
          </a:p>
          <a:p>
            <a:pPr marL="114300" indent="0" algn="just">
              <a:buClr>
                <a:srgbClr val="000000"/>
              </a:buClr>
              <a:buNone/>
              <a:defRPr/>
            </a:pPr>
            <a:r>
              <a:rPr lang="en-US" sz="1000" dirty="0"/>
              <a:t>$ cd conf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1850DEC9-F73F-4F62-B83D-7894FE53B926}"/>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4081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624051"/>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At its heart, the Beagle boards use the Texas Instruments Sitara AM335x Cortex A8 ARM microprocessor. As previously mentioned, there are several versions of the Beagle Bone available, as illustrated in the following Figure, in particular the older Beagle Bone White, or just Beagle Bone; the Beagle Bone Black (BBB); and the wireless versions. All boards have a small form factor, fitting neatly inside an Altoids mint tin; in fact, the PocketBeagle fits inside a tiny Altoids Smalls tin</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059" y="2144996"/>
            <a:ext cx="3648565" cy="260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2193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#3 Installation of Yocto Project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9" y="868863"/>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5: Open your local.conf file. How should you modify this file if you want to build the yocto project on the beagle bone instead of your host machine?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nano local.conf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6: Now exit this editor (how?) and while ensure you are in build subdirectory run bitbake core-image-minimal. This kicks off the build and it takes an amount of time (depending on your CPU and RAM, e.g., if you have a quad-core CPU with 8 GB RAM it should take around 1 hour and half to build your first image of Yocto Project). What’ is the final message?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bitbake core-image-minimal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F7CD2C35-3ED6-4D4E-9908-19555DEF979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854136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Launching the Build</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launch a build, invoke BitBake from the top-level directory of your build environment specifying a build target: </a:t>
            </a:r>
          </a:p>
          <a:p>
            <a:pPr marL="114300" indent="0" algn="just">
              <a:buClr>
                <a:srgbClr val="000000"/>
              </a:buClr>
              <a:buNone/>
              <a:defRPr/>
            </a:pPr>
            <a:r>
              <a:rPr lang="en-US" sz="1000" dirty="0"/>
              <a:t>$ bitbake &lt;build-target&gt;</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We go into detail about what build targets are and how to use them to control you build output in the following chapters. For our first build we use a build target that creates an entire Linux OS stack with a GUI. From the top-level directory of the build environment you created and configured during the previous sections, execute the following: </a:t>
            </a:r>
          </a:p>
          <a:p>
            <a:pPr marL="114300" indent="0" algn="just">
              <a:buClr>
                <a:srgbClr val="000000"/>
              </a:buClr>
              <a:buNone/>
              <a:defRPr/>
            </a:pPr>
            <a:r>
              <a:rPr lang="en-US" sz="1000" dirty="0"/>
              <a:t>$ bitbake core-image-sato</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core-image-sato target creates a root file system image with a user interface for mobile devices. Depending on your build hardware and the speed of your Internet connection for downloading the source files, the build can take anywhere from one to several hours. You may also instruct BitBake to first download all the sources without building. You can do this with </a:t>
            </a:r>
          </a:p>
          <a:p>
            <a:pPr marL="114300" indent="0" algn="just">
              <a:buClr>
                <a:srgbClr val="000000"/>
              </a:buClr>
              <a:buNone/>
              <a:defRPr/>
            </a:pPr>
            <a:r>
              <a:rPr lang="en-US" sz="1000" dirty="0"/>
              <a:t>$ bitbake -c fetchall core-image-sato</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0498027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Launching the Build</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After the download completes, you can disconnect your build system from the Internet and run the build offline at a later point in time.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BitBake typically immediately aborts a build process if it encounters an error condition from which it cannot recover. However, you can instruct BitBake to continue building even if it encounters an error condition as long as there are tasks left that are not impeded by the error: </a:t>
            </a:r>
          </a:p>
          <a:p>
            <a:pPr marL="114300" indent="0" algn="just">
              <a:buClr>
                <a:srgbClr val="000000"/>
              </a:buClr>
              <a:buNone/>
              <a:defRPr/>
            </a:pPr>
            <a:r>
              <a:rPr lang="en-US" sz="1000" dirty="0"/>
              <a:t>$ bitbake -k core-image-sato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-k option tells BitBake to continue building until tasks that are not dependent on the error condition are addressed.</a:t>
            </a:r>
            <a:endParaRPr lang="en-US" sz="1000"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5847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Verifying the Build Results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Since our target machine is an emulated system, we can verify our build result by launching the QEMU emulator. For that purpose, Poky provides a convenient script that prepares the QEMU execution environment and launches the emulator with the proper kernel and root file system images: </a:t>
            </a:r>
          </a:p>
          <a:p>
            <a:pPr marL="114300" indent="0" algn="just">
              <a:buClr>
                <a:srgbClr val="000000"/>
              </a:buClr>
              <a:buNone/>
              <a:defRPr/>
            </a:pPr>
            <a:r>
              <a:rPr lang="en-US" sz="1000" dirty="0"/>
              <a:t>$ runqemu qemux86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 its simplest form, the runqemu script is invoked with the machine target name. It then automatically finds the proper kernel and root file system images for the target in the build output. You have to enter your system administrator (or sudo) password for the script to set up the virtual network interface. The following Figure shows the running system.</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terminate your QEMU virtual machine by clicking on the Shutdown button on the Utilities screen. This properly shuts down the system by running through the shutdown sequence. Alternatively, you can simply type Ctrl-C in the terminal where you launched QEMU.</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246213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Verifying the Build Results</a:t>
            </a: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8DD77324-C8DB-4723-8875-433896E9F134}"/>
              </a:ext>
            </a:extLst>
          </p:cNvPr>
          <p:cNvPicPr>
            <a:picLocks noChangeAspect="1"/>
          </p:cNvPicPr>
          <p:nvPr/>
        </p:nvPicPr>
        <p:blipFill>
          <a:blip r:embed="rId4"/>
          <a:stretch>
            <a:fillRect/>
          </a:stretch>
        </p:blipFill>
        <p:spPr>
          <a:xfrm>
            <a:off x="1635095" y="838929"/>
            <a:ext cx="5004987" cy="3972708"/>
          </a:xfrm>
          <a:prstGeom prst="rect">
            <a:avLst/>
          </a:prstGeom>
        </p:spPr>
      </p:pic>
    </p:spTree>
    <p:extLst>
      <p:ext uri="{BB962C8B-B14F-4D97-AF65-F5344CB8AC3E}">
        <p14:creationId xmlns:p14="http://schemas.microsoft.com/office/powerpoint/2010/main" val="41341959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you simply would like to try out the Yocto Project and Poky without setting up a Linux build host, you can use the Yocto Project Build Appliance. The Build Appliance is a complete Yocto Project build host, including a Linux OS with the software packages required by the OpenEmbedded build system and Poky installed, bundled as a virtual machine image. It even already includes all the source package downloads, speeding up your first build and allowing you to build offline without a network connection.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Build Appliance download is located on the Yocto Project website at https://www.yoctoproject.org/download/build-appliance-0. The Build Appliance is provided as a compressed ZIP archive that you need to unpack on your system after downloading it.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utilize the Build Appliance, you need either VMWare Player or VMWare Workstation installed on your computer. You can obtain either one of them matching the operating system on your computer from the download section of VMWare’s website at www.vmware.com. Follow the installation instructions provided by VMWare. </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785898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6913" y="81363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Once you have installed VMWare Player or VMWare Workstation, the Build Appliance manual at https://www.yoctoproject.org/documentation/build-appliance-manual provides detailed instructions on how to configure the virtual machine and boot the Build Appliance.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Booting the Build Appliance directly launches the Hob GUI for BitBake, as shown in the following Figure.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Select qemux86 from the drop-down box for the machine and core-image-sato for the base image. Then start the build. Depending on your host system and the virtual machine configuration, it may take multiple hours to build the image. You can observe the build process from the Log screen of Hob. The Log screen shows the packages to be built in a run-queue split up into the individual tasks. Currently running tasks are highlighted.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After the build completes, you can launch your image with the QEMU emulator directly from Hob.</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655003" y="4386589"/>
            <a:ext cx="1007075" cy="756911"/>
          </a:xfrm>
          <a:prstGeom prst="rect">
            <a:avLst/>
          </a:prstGeom>
        </p:spPr>
      </p:pic>
    </p:spTree>
    <p:extLst>
      <p:ext uri="{BB962C8B-B14F-4D97-AF65-F5344CB8AC3E}">
        <p14:creationId xmlns:p14="http://schemas.microsoft.com/office/powerpoint/2010/main" val="2680204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60644"/>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80B67218-F833-4101-BAA3-8D17A4D26026}"/>
              </a:ext>
            </a:extLst>
          </p:cNvPr>
          <p:cNvPicPr>
            <a:picLocks noChangeAspect="1"/>
          </p:cNvPicPr>
          <p:nvPr/>
        </p:nvPicPr>
        <p:blipFill>
          <a:blip r:embed="rId4"/>
          <a:stretch>
            <a:fillRect/>
          </a:stretch>
        </p:blipFill>
        <p:spPr>
          <a:xfrm>
            <a:off x="1547922" y="699107"/>
            <a:ext cx="5124362" cy="4203462"/>
          </a:xfrm>
          <a:prstGeom prst="rect">
            <a:avLst/>
          </a:prstGeom>
        </p:spPr>
      </p:pic>
    </p:spTree>
    <p:extLst>
      <p:ext uri="{BB962C8B-B14F-4D97-AF65-F5344CB8AC3E}">
        <p14:creationId xmlns:p14="http://schemas.microsoft.com/office/powerpoint/2010/main" val="644592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6913" y="81363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Yocto Project is not just a single open source project but combines multiple projects under one umbrella. You have already encountered the most prominent members of this family of projects: the OpenEmbedded build system, which includes BitBake and OpenEmbedded Core, and Poky, the Yocto Project reference distribution.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Essentially, all the members of the family support the OpenEmbedded build system. The Yocto Project team maintains the build system together with the OpenEmbedded Project, a separate organization. New functionality is added to the subprojects as the build system evolves.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following Table provides an overview of the subprojects maintained as part of the Yocto Project.</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Although there is tight integration of the subprojects within the Yocto Project, the developers ensure that there are no cross dependencies and that the subprojects are interoperable and can also be used independently without the build system.</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spTree>
    <p:extLst>
      <p:ext uri="{BB962C8B-B14F-4D97-AF65-F5344CB8AC3E}">
        <p14:creationId xmlns:p14="http://schemas.microsoft.com/office/powerpoint/2010/main" val="38527623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3" name="Picture 2">
            <a:extLst>
              <a:ext uri="{FF2B5EF4-FFF2-40B4-BE49-F238E27FC236}">
                <a16:creationId xmlns:a16="http://schemas.microsoft.com/office/drawing/2014/main" id="{D5D8223D-12EA-4A31-9040-BE4DAD3052FB}"/>
              </a:ext>
            </a:extLst>
          </p:cNvPr>
          <p:cNvPicPr>
            <a:picLocks noChangeAspect="1"/>
          </p:cNvPicPr>
          <p:nvPr/>
        </p:nvPicPr>
        <p:blipFill>
          <a:blip r:embed="rId4"/>
          <a:stretch>
            <a:fillRect/>
          </a:stretch>
        </p:blipFill>
        <p:spPr>
          <a:xfrm>
            <a:off x="1864895" y="680138"/>
            <a:ext cx="4698276" cy="4463362"/>
          </a:xfrm>
          <a:prstGeom prst="rect">
            <a:avLst/>
          </a:prstGeom>
        </p:spPr>
      </p:pic>
    </p:spTree>
    <p:extLst>
      <p:ext uri="{BB962C8B-B14F-4D97-AF65-F5344CB8AC3E}">
        <p14:creationId xmlns:p14="http://schemas.microsoft.com/office/powerpoint/2010/main" val="175849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non-wireless BBB has Ethernet connectivity, which can be particularly useful for applications in which the board acts as a network Bridge Router (e.g., for 6LoWPAN applications). </a:t>
            </a:r>
          </a:p>
          <a:p>
            <a:pPr marL="114300" indent="0" algn="just">
              <a:buNone/>
            </a:pPr>
            <a:endParaRPr lang="en-CA" sz="1400" dirty="0"/>
          </a:p>
          <a:p>
            <a:pPr algn="just">
              <a:buFont typeface="Wingdings" panose="05000000000000000000" pitchFamily="2" charset="2"/>
              <a:buChar char="ü"/>
            </a:pPr>
            <a:r>
              <a:rPr lang="en-CA" sz="1400" dirty="0"/>
              <a:t>When wireless networking is required, the BBB Wireless works well in mobile connected embedded applications where video may be required, and the Beaglebone Blue is strong for mobile tasks that interface to motors, for applications such as robotics and automation.</a:t>
            </a:r>
          </a:p>
          <a:p>
            <a:pPr marL="114300" indent="0" algn="just">
              <a:buNone/>
            </a:pPr>
            <a:endParaRPr lang="en-CA" sz="1400" dirty="0"/>
          </a:p>
          <a:p>
            <a:pPr algn="just">
              <a:buFont typeface="Wingdings" panose="05000000000000000000" pitchFamily="2" charset="2"/>
              <a:buChar char="ü"/>
            </a:pPr>
            <a:r>
              <a:rPr lang="en-CA" sz="1400" dirty="0"/>
              <a:t>The PocketBeagle is particularly useful when cost, size, and weight are important considerations for a project. Despite having no on-board wireless connectivity, this can be added and customized for a particular project. For example, you might add one of Wi-Fi, Bluetooth, or 802.15.4-based communications to your project by interfacing modules to the boards USB or UART connections. Interestingly, the bottom side of the PocketBeagle has no components, which means that it can be mounted flush to a carrier printed-circuit board (PCB).</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798857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5" name="Picture 4">
            <a:extLst>
              <a:ext uri="{FF2B5EF4-FFF2-40B4-BE49-F238E27FC236}">
                <a16:creationId xmlns:a16="http://schemas.microsoft.com/office/drawing/2014/main" id="{8B148469-7BAB-46A6-8BC8-9964D030BBBB}"/>
              </a:ext>
            </a:extLst>
          </p:cNvPr>
          <p:cNvPicPr>
            <a:picLocks noChangeAspect="1"/>
          </p:cNvPicPr>
          <p:nvPr/>
        </p:nvPicPr>
        <p:blipFill>
          <a:blip r:embed="rId4"/>
          <a:stretch>
            <a:fillRect/>
          </a:stretch>
        </p:blipFill>
        <p:spPr>
          <a:xfrm>
            <a:off x="1863697" y="680138"/>
            <a:ext cx="4700355" cy="4463362"/>
          </a:xfrm>
          <a:prstGeom prst="rect">
            <a:avLst/>
          </a:prstGeom>
        </p:spPr>
      </p:pic>
    </p:spTree>
    <p:extLst>
      <p:ext uri="{BB962C8B-B14F-4D97-AF65-F5344CB8AC3E}">
        <p14:creationId xmlns:p14="http://schemas.microsoft.com/office/powerpoint/2010/main" val="8682608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3" name="Picture 2">
            <a:extLst>
              <a:ext uri="{FF2B5EF4-FFF2-40B4-BE49-F238E27FC236}">
                <a16:creationId xmlns:a16="http://schemas.microsoft.com/office/drawing/2014/main" id="{56AD4CFB-9173-4E8C-B992-77948B668D35}"/>
              </a:ext>
            </a:extLst>
          </p:cNvPr>
          <p:cNvPicPr>
            <a:picLocks noChangeAspect="1"/>
          </p:cNvPicPr>
          <p:nvPr/>
        </p:nvPicPr>
        <p:blipFill>
          <a:blip r:embed="rId4"/>
          <a:stretch>
            <a:fillRect/>
          </a:stretch>
        </p:blipFill>
        <p:spPr>
          <a:xfrm>
            <a:off x="1353899" y="680138"/>
            <a:ext cx="5585128" cy="4463362"/>
          </a:xfrm>
          <a:prstGeom prst="rect">
            <a:avLst/>
          </a:prstGeom>
        </p:spPr>
      </p:pic>
    </p:spTree>
    <p:extLst>
      <p:ext uri="{BB962C8B-B14F-4D97-AF65-F5344CB8AC3E}">
        <p14:creationId xmlns:p14="http://schemas.microsoft.com/office/powerpoint/2010/main" val="7724073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Yocto Project in Summary</a:t>
            </a:r>
          </a:p>
        </p:txBody>
      </p:sp>
      <p:sp>
        <p:nvSpPr>
          <p:cNvPr id="65" name="Google Shape;65;p2"/>
          <p:cNvSpPr txBox="1">
            <a:spLocks noGrp="1"/>
          </p:cNvSpPr>
          <p:nvPr>
            <p:ph type="body" idx="1"/>
          </p:nvPr>
        </p:nvSpPr>
        <p:spPr>
          <a:xfrm>
            <a:off x="101634" y="725994"/>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YOCTO PROJECT:  IT'S NOT AN EMBEDDED LINUX DISTRIBUTION, IT CREATES A CUSTOM ONE FOR YOU.</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Yocto Project (YP) is an open-source collaboration project that helps developers create custom Linux-based systems regardless of the hardware architecture.</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project provides a flexible set of tools and a space where embedded developers worldwide can share technologies, software stacks, configurations, and best practices that can be used to create tailored Linux images for embedded and IOT devices, or anywhere a customized Linux OS is needed.</a:t>
            </a:r>
          </a:p>
          <a:p>
            <a:pPr marL="114300" indent="0" algn="just">
              <a:buNone/>
            </a:pPr>
            <a:endParaRPr lang="en-US" sz="1400" dirty="0"/>
          </a:p>
          <a:p>
            <a:pPr algn="just">
              <a:buFont typeface="Wingdings" panose="05000000000000000000" pitchFamily="2" charset="2"/>
              <a:buChar char="ü"/>
            </a:pPr>
            <a:r>
              <a:rPr lang="en-US" sz="1400" dirty="0"/>
              <a:t>What is hard about a custom Linux distribution? </a:t>
            </a:r>
          </a:p>
          <a:p>
            <a:pPr algn="just">
              <a:buFont typeface="Wingdings" panose="05000000000000000000" pitchFamily="2" charset="2"/>
              <a:buChar char="q"/>
            </a:pPr>
            <a:r>
              <a:rPr lang="en-US" sz="1400" dirty="0"/>
              <a:t>Bootloader </a:t>
            </a:r>
          </a:p>
          <a:p>
            <a:pPr algn="just">
              <a:buFont typeface="Wingdings" panose="05000000000000000000" pitchFamily="2" charset="2"/>
              <a:buChar char="q"/>
            </a:pPr>
            <a:r>
              <a:rPr lang="en-US" sz="1400" dirty="0"/>
              <a:t>Kernel </a:t>
            </a:r>
          </a:p>
          <a:p>
            <a:pPr algn="just">
              <a:buFont typeface="Wingdings" panose="05000000000000000000" pitchFamily="2" charset="2"/>
              <a:buChar char="q"/>
            </a:pPr>
            <a:r>
              <a:rPr lang="en-US" sz="1400" dirty="0"/>
              <a:t>Device Drivers </a:t>
            </a:r>
          </a:p>
          <a:p>
            <a:pPr algn="just">
              <a:buFont typeface="Wingdings" panose="05000000000000000000" pitchFamily="2" charset="2"/>
              <a:buChar char="q"/>
            </a:pPr>
            <a:r>
              <a:rPr lang="en-US" sz="1400" dirty="0"/>
              <a:t>Life Cycle Management </a:t>
            </a:r>
          </a:p>
          <a:p>
            <a:pPr algn="just">
              <a:buFont typeface="Wingdings" panose="05000000000000000000" pitchFamily="2" charset="2"/>
              <a:buChar char="q"/>
            </a:pPr>
            <a:r>
              <a:rPr lang="en-US" sz="1400" dirty="0"/>
              <a:t>Application Software Management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009455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8947"/>
            <a:ext cx="8520600" cy="572700"/>
          </a:xfrm>
          <a:prstGeom prst="rect">
            <a:avLst/>
          </a:prstGeom>
          <a:noFill/>
          <a:ln>
            <a:noFill/>
          </a:ln>
        </p:spPr>
        <p:txBody>
          <a:bodyPr spcFirstLastPara="1" wrap="square" lIns="91425" tIns="91425" rIns="91425" bIns="91425" anchor="t" anchorCtr="0">
            <a:noAutofit/>
          </a:bodyPr>
          <a:lstStyle/>
          <a:p>
            <a:pPr lvl="0"/>
            <a:r>
              <a:rPr lang="en-CA" dirty="0"/>
              <a:t>Yocto Project in Summary</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EBA42E11-A7F0-46DD-8A18-6D3A5F43EE68}"/>
              </a:ext>
            </a:extLst>
          </p:cNvPr>
          <p:cNvPicPr>
            <a:picLocks noChangeAspect="1"/>
          </p:cNvPicPr>
          <p:nvPr/>
        </p:nvPicPr>
        <p:blipFill>
          <a:blip r:embed="rId4"/>
          <a:stretch>
            <a:fillRect/>
          </a:stretch>
        </p:blipFill>
        <p:spPr>
          <a:xfrm>
            <a:off x="437999" y="661647"/>
            <a:ext cx="6981203" cy="4260281"/>
          </a:xfrm>
          <a:prstGeom prst="rect">
            <a:avLst/>
          </a:prstGeom>
        </p:spPr>
      </p:pic>
    </p:spTree>
    <p:extLst>
      <p:ext uri="{BB962C8B-B14F-4D97-AF65-F5344CB8AC3E}">
        <p14:creationId xmlns:p14="http://schemas.microsoft.com/office/powerpoint/2010/main" val="767155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5458"/>
            <a:ext cx="8520600" cy="572700"/>
          </a:xfrm>
          <a:prstGeom prst="rect">
            <a:avLst/>
          </a:prstGeom>
          <a:noFill/>
          <a:ln>
            <a:noFill/>
          </a:ln>
        </p:spPr>
        <p:txBody>
          <a:bodyPr spcFirstLastPara="1" wrap="square" lIns="91425" tIns="91425" rIns="91425" bIns="91425" anchor="t" anchorCtr="0">
            <a:noAutofit/>
          </a:bodyPr>
          <a:lstStyle/>
          <a:p>
            <a:pPr lvl="0"/>
            <a:r>
              <a:rPr lang="en-US" dirty="0"/>
              <a:t>Yocto Project in Summary</a:t>
            </a:r>
            <a:endParaRPr lang="en-CA" dirty="0"/>
          </a:p>
        </p:txBody>
      </p:sp>
      <p:sp>
        <p:nvSpPr>
          <p:cNvPr id="65" name="Google Shape;65;p2"/>
          <p:cNvSpPr txBox="1">
            <a:spLocks noGrp="1"/>
          </p:cNvSpPr>
          <p:nvPr>
            <p:ph type="body" idx="1"/>
          </p:nvPr>
        </p:nvSpPr>
        <p:spPr>
          <a:xfrm>
            <a:off x="101634" y="725994"/>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 essentially, you use various configuration files and special script files called “recipes” to direct the build system in how to construct your Linux image </a:t>
            </a:r>
          </a:p>
          <a:p>
            <a:pPr algn="just">
              <a:buFont typeface="Wingdings" panose="05000000000000000000" pitchFamily="2" charset="2"/>
              <a:buChar char="ü"/>
            </a:pPr>
            <a:r>
              <a:rPr lang="en-US" sz="1400" dirty="0"/>
              <a:t>the image is then “flashed” on your embedded system </a:t>
            </a:r>
          </a:p>
          <a:p>
            <a:pPr algn="just">
              <a:buFont typeface="Wingdings" panose="05000000000000000000" pitchFamily="2" charset="2"/>
              <a:buChar char="q"/>
            </a:pPr>
            <a:r>
              <a:rPr lang="en-US" sz="1400" dirty="0"/>
              <a:t>in this unit, we’ll be emulating the embedded system, so you won’’’’’’’’’’’’t have to worry about flashing a physical device! </a:t>
            </a:r>
          </a:p>
          <a:p>
            <a:pPr marL="114300" indent="0" algn="just">
              <a:buNone/>
            </a:pPr>
            <a:endParaRPr lang="en-US" sz="1400" dirty="0"/>
          </a:p>
          <a:p>
            <a:pPr algn="just">
              <a:buFont typeface="Wingdings" panose="05000000000000000000" pitchFamily="2" charset="2"/>
              <a:buChar char="ü"/>
            </a:pPr>
            <a:r>
              <a:rPr lang="en-US" sz="1400" dirty="0"/>
              <a:t>the Yocto’s BitBake program then runs(BitBake is a core component of the Yocto Project and is used by the OpenEmbedded build system to build images), based on the configuration files and recipes goes through a repetitive process involving the same steps: </a:t>
            </a:r>
          </a:p>
          <a:p>
            <a:pPr algn="just">
              <a:buFont typeface="Wingdings" panose="05000000000000000000" pitchFamily="2" charset="2"/>
              <a:buChar char="q"/>
            </a:pPr>
            <a:r>
              <a:rPr lang="en-US" sz="1400" dirty="0"/>
              <a:t>fetch (from many different sources on the Internet) </a:t>
            </a:r>
          </a:p>
          <a:p>
            <a:pPr algn="just">
              <a:buFont typeface="Wingdings" panose="05000000000000000000" pitchFamily="2" charset="2"/>
              <a:buChar char="q"/>
            </a:pPr>
            <a:r>
              <a:rPr lang="en-US" sz="1400" dirty="0"/>
              <a:t>extract (un-zipping, un-archiving) </a:t>
            </a:r>
          </a:p>
          <a:p>
            <a:pPr algn="just">
              <a:buFont typeface="Wingdings" panose="05000000000000000000" pitchFamily="2" charset="2"/>
              <a:buChar char="q"/>
            </a:pPr>
            <a:r>
              <a:rPr lang="en-US" sz="1400" dirty="0"/>
              <a:t>patch (updating the source code) </a:t>
            </a:r>
          </a:p>
          <a:p>
            <a:pPr algn="just">
              <a:buFont typeface="Wingdings" panose="05000000000000000000" pitchFamily="2" charset="2"/>
              <a:buChar char="q"/>
            </a:pPr>
            <a:r>
              <a:rPr lang="en-US" sz="1400" dirty="0"/>
              <a:t>configure (configuring the build) </a:t>
            </a:r>
          </a:p>
          <a:p>
            <a:pPr algn="just">
              <a:buFont typeface="Wingdings" panose="05000000000000000000" pitchFamily="2" charset="2"/>
              <a:buChar char="q"/>
            </a:pPr>
            <a:r>
              <a:rPr lang="en-US" sz="1400" dirty="0"/>
              <a:t>build (compiling, linking) </a:t>
            </a:r>
          </a:p>
          <a:p>
            <a:pPr algn="just">
              <a:buFont typeface="Wingdings" panose="05000000000000000000" pitchFamily="2" charset="2"/>
              <a:buChar char="q"/>
            </a:pPr>
            <a:r>
              <a:rPr lang="en-US" sz="1400" dirty="0"/>
              <a:t>install (placing the program in the right directories, etc.) </a:t>
            </a:r>
          </a:p>
          <a:p>
            <a:pPr algn="just">
              <a:buFont typeface="Wingdings" panose="05000000000000000000" pitchFamily="2" charset="2"/>
              <a:buChar char="q"/>
            </a:pPr>
            <a:r>
              <a:rPr lang="en-US" sz="1400" dirty="0"/>
              <a:t>package (creating the archive or image)</a:t>
            </a:r>
          </a:p>
        </p:txBody>
      </p:sp>
      <p:pic>
        <p:nvPicPr>
          <p:cNvPr id="5" name="Picture 4"/>
          <p:cNvPicPr>
            <a:picLocks noChangeAspect="1"/>
          </p:cNvPicPr>
          <p:nvPr/>
        </p:nvPicPr>
        <p:blipFill>
          <a:blip r:embed="rId3"/>
          <a:stretch>
            <a:fillRect/>
          </a:stretch>
        </p:blipFill>
        <p:spPr>
          <a:xfrm>
            <a:off x="7618287" y="4169942"/>
            <a:ext cx="1007075" cy="756911"/>
          </a:xfrm>
          <a:prstGeom prst="rect">
            <a:avLst/>
          </a:prstGeom>
        </p:spPr>
      </p:pic>
    </p:spTree>
    <p:extLst>
      <p:ext uri="{BB962C8B-B14F-4D97-AF65-F5344CB8AC3E}">
        <p14:creationId xmlns:p14="http://schemas.microsoft.com/office/powerpoint/2010/main" val="30408523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25</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886946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Assignment #4 What is Sato?</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Lab #4, you will see that core-image-sato leads to have a game! This image with Sato support provides applications such as games, terminal editor, file manager, etc. for mobile devices. Do research about Sato and its applications and prepare a ppt file with at least 15 slides (March 3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8321966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60424"/>
            <a:ext cx="8520600" cy="572700"/>
          </a:xfrm>
          <a:prstGeom prst="rect">
            <a:avLst/>
          </a:prstGeom>
          <a:noFill/>
          <a:ln>
            <a:noFill/>
          </a:ln>
        </p:spPr>
        <p:txBody>
          <a:bodyPr spcFirstLastPara="1" wrap="square" lIns="91425" tIns="91425" rIns="91425" bIns="91425" anchor="t" anchorCtr="0">
            <a:noAutofit/>
          </a:bodyPr>
          <a:lstStyle/>
          <a:p>
            <a:r>
              <a:rPr lang="en-US" dirty="0"/>
              <a:t> Lab #4 YOCTO PROJECT AND QUEMU 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25693" y="1041473"/>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Objective: launch the qemu desktop and play a game, win it and post the outputs of the screen (deadline:  March 10 Midnight).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graphicFrame>
        <p:nvGraphicFramePr>
          <p:cNvPr id="2" name="Table 1">
            <a:extLst>
              <a:ext uri="{FF2B5EF4-FFF2-40B4-BE49-F238E27FC236}">
                <a16:creationId xmlns:a16="http://schemas.microsoft.com/office/drawing/2014/main" id="{4226770C-0E82-49B3-A01F-3CBCE8C2449F}"/>
              </a:ext>
            </a:extLst>
          </p:cNvPr>
          <p:cNvGraphicFramePr>
            <a:graphicFrameLocks noGrp="1"/>
          </p:cNvGraphicFramePr>
          <p:nvPr>
            <p:extLst>
              <p:ext uri="{D42A27DB-BD31-4B8C-83A1-F6EECF244321}">
                <p14:modId xmlns:p14="http://schemas.microsoft.com/office/powerpoint/2010/main" val="336874900"/>
              </p:ext>
            </p:extLst>
          </p:nvPr>
        </p:nvGraphicFramePr>
        <p:xfrm>
          <a:off x="1173192" y="1744851"/>
          <a:ext cx="5896155" cy="2493457"/>
        </p:xfrm>
        <a:graphic>
          <a:graphicData uri="http://schemas.openxmlformats.org/drawingml/2006/table">
            <a:tbl>
              <a:tblPr>
                <a:tableStyleId>{CC0321CD-2519-44C9-BFE4-6D44F410CEB8}</a:tableStyleId>
              </a:tblPr>
              <a:tblGrid>
                <a:gridCol w="1698388">
                  <a:extLst>
                    <a:ext uri="{9D8B030D-6E8A-4147-A177-3AD203B41FA5}">
                      <a16:colId xmlns:a16="http://schemas.microsoft.com/office/drawing/2014/main" val="3492856906"/>
                    </a:ext>
                  </a:extLst>
                </a:gridCol>
                <a:gridCol w="4197767">
                  <a:extLst>
                    <a:ext uri="{9D8B030D-6E8A-4147-A177-3AD203B41FA5}">
                      <a16:colId xmlns:a16="http://schemas.microsoft.com/office/drawing/2014/main" val="1402645506"/>
                    </a:ext>
                  </a:extLst>
                </a:gridCol>
              </a:tblGrid>
              <a:tr h="281677">
                <a:tc>
                  <a:txBody>
                    <a:bodyPr/>
                    <a:lstStyle/>
                    <a:p>
                      <a:pPr marL="0" marR="0">
                        <a:lnSpc>
                          <a:spcPct val="115000"/>
                        </a:lnSpc>
                        <a:spcBef>
                          <a:spcPts val="0"/>
                        </a:spcBef>
                        <a:spcAft>
                          <a:spcPts val="0"/>
                        </a:spcAft>
                      </a:pPr>
                      <a:r>
                        <a:rPr lang="en-US" sz="1400" dirty="0">
                          <a:effectLst/>
                        </a:rPr>
                        <a:t>Software Language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N/A</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70444916"/>
                  </a:ext>
                </a:extLst>
              </a:tr>
              <a:tr h="281677">
                <a:tc>
                  <a:txBody>
                    <a:bodyPr/>
                    <a:lstStyle/>
                    <a:p>
                      <a:pPr marL="0" marR="0">
                        <a:lnSpc>
                          <a:spcPct val="115000"/>
                        </a:lnSpc>
                        <a:spcBef>
                          <a:spcPts val="0"/>
                        </a:spcBef>
                        <a:spcAft>
                          <a:spcPts val="0"/>
                        </a:spcAft>
                      </a:pPr>
                      <a:r>
                        <a:rPr lang="en-US" sz="1400" dirty="0">
                          <a:effectLst/>
                        </a:rPr>
                        <a:t>Hardware Used</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Host Machine</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990898052"/>
                  </a:ext>
                </a:extLst>
              </a:tr>
              <a:tr h="281677">
                <a:tc>
                  <a:txBody>
                    <a:bodyPr/>
                    <a:lstStyle/>
                    <a:p>
                      <a:pPr marL="0" marR="0">
                        <a:lnSpc>
                          <a:spcPct val="115000"/>
                        </a:lnSpc>
                        <a:spcBef>
                          <a:spcPts val="0"/>
                        </a:spcBef>
                        <a:spcAft>
                          <a:spcPts val="0"/>
                        </a:spcAft>
                      </a:pPr>
                      <a:r>
                        <a:rPr lang="en-US" sz="1400" dirty="0">
                          <a:effectLst/>
                        </a:rPr>
                        <a:t>Operating System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Linux (Ubuntu 18.04 (LTS))</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68389538"/>
                  </a:ext>
                </a:extLst>
              </a:tr>
              <a:tr h="281677">
                <a:tc>
                  <a:txBody>
                    <a:bodyPr/>
                    <a:lstStyle/>
                    <a:p>
                      <a:pPr marL="0" marR="0">
                        <a:lnSpc>
                          <a:spcPct val="115000"/>
                        </a:lnSpc>
                        <a:spcBef>
                          <a:spcPts val="0"/>
                        </a:spcBef>
                        <a:spcAft>
                          <a:spcPts val="0"/>
                        </a:spcAft>
                      </a:pPr>
                      <a:r>
                        <a:rPr lang="en-US" sz="1400" dirty="0">
                          <a:effectLst/>
                        </a:rPr>
                        <a:t>Image Used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err="1">
                          <a:effectLst/>
                        </a:rPr>
                        <a:t>Qemuarm</a:t>
                      </a:r>
                      <a:r>
                        <a:rPr lang="en-US" sz="1400" dirty="0">
                          <a:effectLst/>
                        </a:rPr>
                        <a:t> </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81743829"/>
                  </a:ext>
                </a:extLst>
              </a:tr>
              <a:tr h="871595">
                <a:tc>
                  <a:txBody>
                    <a:bodyPr/>
                    <a:lstStyle/>
                    <a:p>
                      <a:pPr marL="0" marR="0">
                        <a:lnSpc>
                          <a:spcPct val="115000"/>
                        </a:lnSpc>
                        <a:spcBef>
                          <a:spcPts val="0"/>
                        </a:spcBef>
                        <a:spcAft>
                          <a:spcPts val="0"/>
                        </a:spcAft>
                      </a:pPr>
                      <a:r>
                        <a:rPr lang="en-US" sz="1400">
                          <a:effectLst/>
                        </a:rPr>
                        <a:t>Other Notes </a:t>
                      </a:r>
                      <a:endParaRPr lang="en-US" sz="1100">
                        <a:effectLst/>
                        <a:latin typeface="Arial" panose="020B0604020202020204" pitchFamily="34" charset="0"/>
                        <a:ea typeface="Arial" panose="020B0604020202020204" pitchFamily="34" charset="0"/>
                      </a:endParaRPr>
                    </a:p>
                  </a:txBody>
                  <a:tcPr marL="63500" marR="63500" marT="63500" marB="63500"/>
                </a:tc>
                <a:tc>
                  <a:txBody>
                    <a:bodyPr/>
                    <a:lstStyle/>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Usage of Yocto Project and bitbake recipes</a:t>
                      </a:r>
                      <a:endParaRPr lang="en-US" sz="1100" u="none" strike="noStrike" dirty="0">
                        <a:effectLst/>
                      </a:endParaRPr>
                    </a:p>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To load the qemu desktop takes time </a:t>
                      </a:r>
                      <a:endParaRPr lang="en-US" sz="1100" u="none" strike="noStrike" dirty="0">
                        <a:effectLst/>
                      </a:endParaRPr>
                    </a:p>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Used mainly keyboard when performing task inside the yocto project screen/ qemu desktop.</a:t>
                      </a:r>
                      <a:endParaRPr lang="en-US" sz="1100" u="none" strike="noStrike" dirty="0">
                        <a:effectLst/>
                      </a:endParaRPr>
                    </a:p>
                  </a:txBody>
                  <a:tcPr marL="63500" marR="63500" marT="63500" marB="63500"/>
                </a:tc>
                <a:extLst>
                  <a:ext uri="{0D108BD9-81ED-4DB2-BD59-A6C34878D82A}">
                    <a16:rowId xmlns:a16="http://schemas.microsoft.com/office/drawing/2014/main" val="12983324"/>
                  </a:ext>
                </a:extLst>
              </a:tr>
            </a:tbl>
          </a:graphicData>
        </a:graphic>
      </p:graphicFrame>
    </p:spTree>
    <p:extLst>
      <p:ext uri="{BB962C8B-B14F-4D97-AF65-F5344CB8AC3E}">
        <p14:creationId xmlns:p14="http://schemas.microsoft.com/office/powerpoint/2010/main" val="13902214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#4 YOCTO PROJECT AND QUEMU 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First follow the last few steps that you did in Lab #3 which is like initialize the build environment. Therefore, you change your working directory first to poky and then type in the command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On running this command you get to the build folder by default and then start to edit the local.conf file which is located in the build directory. In the local.conf file you should choose the image that you want to build (by default the value is qemuarmx86 but you should now change it. How? Tip: Look at the next steps to figure it out!).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Try to create a root file system image with a user interface by this command </a:t>
            </a:r>
          </a:p>
          <a:p>
            <a:pPr marL="114300" indent="0" algn="just">
              <a:buClr>
                <a:srgbClr val="000000"/>
              </a:buClr>
              <a:buNone/>
              <a:defRPr/>
            </a:pPr>
            <a:r>
              <a:rPr lang="en-US" sz="1000" dirty="0"/>
              <a:t>$ bitbake core-image-sato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Launch yocto qemu desktop by this command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runqemu </a:t>
            </a:r>
            <a:r>
              <a:rPr lang="en-US" sz="1000" dirty="0" err="1"/>
              <a:t>qemuarm</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chemeClr val="bg2"/>
                </a:solidFill>
              </a:rPr>
              <a:t>Step 5: Try to play the game and win!</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644046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Assignment #5 Bitbake Yocto Full Explanation </a:t>
            </a:r>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err="1"/>
              <a:t>Let’’s</a:t>
            </a:r>
            <a:r>
              <a:rPr lang="en-US" sz="1400" dirty="0"/>
              <a:t> review important concepts in Yocto Project and prepare a research ppt file through watching the video with the following link ((Deadline: March 17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https://www.youtube.com/watch?v=gn3XGLdfPfY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44464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following Figure details the core system </a:t>
            </a:r>
          </a:p>
          <a:p>
            <a:pPr marL="114300" indent="0" algn="just">
              <a:buNone/>
            </a:pPr>
            <a:r>
              <a:rPr lang="en-CA" sz="1400" dirty="0"/>
              <a:t>of the BBB board. The microprocessor on the</a:t>
            </a:r>
          </a:p>
          <a:p>
            <a:pPr marL="114300" indent="0" algn="just">
              <a:buNone/>
            </a:pPr>
            <a:r>
              <a:rPr lang="en-CA" sz="1400" dirty="0"/>
              <a:t>BBB is a Texas Instruments Sitara AM335x </a:t>
            </a:r>
          </a:p>
          <a:p>
            <a:pPr marL="114300" indent="0" algn="just">
              <a:buNone/>
            </a:pPr>
            <a:r>
              <a:rPr lang="en-CA" sz="1400" dirty="0"/>
              <a:t>Cortex A8 ARM Microprocessor.2 It is a </a:t>
            </a:r>
          </a:p>
          <a:p>
            <a:pPr marL="114300" indent="0" algn="just">
              <a:buNone/>
            </a:pPr>
            <a:r>
              <a:rPr lang="en-CA" sz="1400" dirty="0"/>
              <a:t>reduced instruction set computing (RISC) </a:t>
            </a:r>
          </a:p>
          <a:p>
            <a:pPr marL="114300" indent="0" algn="just">
              <a:buNone/>
            </a:pPr>
            <a:r>
              <a:rPr lang="en-CA" sz="1400" dirty="0"/>
              <a:t>processor, so at 1,000 MHz the processor </a:t>
            </a:r>
          </a:p>
          <a:p>
            <a:pPr marL="114300" indent="0" algn="just">
              <a:buNone/>
            </a:pPr>
            <a:r>
              <a:rPr lang="en-CA" sz="1400" dirty="0"/>
              <a:t>executes 2,000 million instructions per second</a:t>
            </a:r>
          </a:p>
          <a:p>
            <a:pPr marL="114300" indent="0" algn="just">
              <a:buNone/>
            </a:pPr>
            <a:r>
              <a:rPr lang="en-CA" sz="1400" dirty="0"/>
              <a:t>(MIPS). The processor runs at about 1W idle</a:t>
            </a:r>
          </a:p>
          <a:p>
            <a:pPr marL="114300" indent="0" algn="just">
              <a:buNone/>
            </a:pPr>
            <a:r>
              <a:rPr lang="en-CA" sz="1400" dirty="0"/>
              <a:t>and 2.3 W for heavy processing loads.</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936" y="463377"/>
            <a:ext cx="3734487" cy="444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891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Lab #5 Toaster – </a:t>
            </a:r>
            <a:r>
              <a:rPr lang="en-US" dirty="0" err="1"/>
              <a:t>Yocto</a:t>
            </a:r>
            <a:r>
              <a:rPr lang="en-US" dirty="0"/>
              <a:t> Project</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Toaster is a web interface to the </a:t>
            </a:r>
            <a:r>
              <a:rPr lang="en-US" sz="1400" dirty="0" err="1"/>
              <a:t>Yocto</a:t>
            </a:r>
            <a:r>
              <a:rPr lang="en-US" sz="1400" dirty="0"/>
              <a:t> Project’s </a:t>
            </a:r>
            <a:r>
              <a:rPr lang="en-US" sz="1400" dirty="0" err="1"/>
              <a:t>OpenEmbedded</a:t>
            </a:r>
            <a:r>
              <a:rPr lang="en-US" sz="1400" dirty="0"/>
              <a:t> Build System. The interface enables you to configure and run your builds. Information about builds is collected and stored in a database. You can use Toaster to configure and start builds on multiple remote build servers. Try to practice Toaster and show your skill with it using the related commands and steps (Deadline: March 28 Midnight).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Tip: You might watch the following video: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t>
            </a:r>
            <a:r>
              <a:rPr lang="en-US" sz="1400" dirty="0">
                <a:hlinkClick r:id="rId3"/>
              </a:rPr>
              <a:t>https://www.youtube.com/watch?v=BlXdOYLgPxA</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8309658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with a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BSP (Board Support Package) simply is a metadata layer that contains a machine definition in the form of a configuration file with the name of the machine ending in .conf. Machine configuration files are located inside the conf/machine subdirectory of the BSP layer. To use a BSP, you have to add it to the BBLAYERS variable in the conf/</a:t>
            </a:r>
            <a:r>
              <a:rPr lang="en-US" sz="1400" dirty="0" err="1"/>
              <a:t>bblayers.conf</a:t>
            </a:r>
            <a:r>
              <a:rPr lang="en-US" sz="1400" dirty="0"/>
              <a:t> file of your build environment. You then have to set the MACHINE variable inside the conf/</a:t>
            </a:r>
            <a:r>
              <a:rPr lang="en-US" sz="1400" dirty="0" err="1"/>
              <a:t>local.conf</a:t>
            </a:r>
            <a:r>
              <a:rPr lang="en-US" sz="1400" dirty="0"/>
              <a:t> file of your build environment to the name of the machine you want to build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Technically, we have implicitly been using a BSP for our qemux86 builds throughout the preceding sections. You can find the machine definitions for qemux86 in the OE Core metadata layer of your build system at poky/meta/conf/machine/qemux86.conf. The OE Core metadata layer provides machine definitions for a variety of emulated machines for different architectures: </a:t>
            </a:r>
            <a:r>
              <a:rPr lang="en-US" sz="1400" dirty="0" err="1"/>
              <a:t>qemuarm</a:t>
            </a:r>
            <a:r>
              <a:rPr lang="en-US" sz="1400" dirty="0"/>
              <a:t>, qemuarm64, </a:t>
            </a:r>
            <a:r>
              <a:rPr lang="en-US" sz="1400" dirty="0" err="1"/>
              <a:t>qemumips</a:t>
            </a:r>
            <a:r>
              <a:rPr lang="en-US" sz="1400" dirty="0"/>
              <a:t>, qemumips64, </a:t>
            </a:r>
            <a:r>
              <a:rPr lang="en-US" sz="1400" dirty="0" err="1"/>
              <a:t>qemuppc</a:t>
            </a:r>
            <a:r>
              <a:rPr lang="en-US" sz="1400" dirty="0"/>
              <a:t>, qemux86, and qemux86-64. Providing machine definitions essentially qualifies the layer as a BSP layer.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20718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with a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also includes its own BSP layer for actual hardware machines: </a:t>
            </a:r>
            <a:r>
              <a:rPr lang="en-US" sz="1400" dirty="0" err="1"/>
              <a:t>nmeta</a:t>
            </a:r>
            <a:r>
              <a:rPr lang="en-US" sz="1400" dirty="0"/>
              <a:t>-yocto-bsp. This layer is by default included in BBLAYERS of every build environment created with </a:t>
            </a:r>
            <a:r>
              <a:rPr lang="en-US" sz="1400" dirty="0" err="1"/>
              <a:t>oe</a:t>
            </a:r>
            <a:r>
              <a:rPr lang="en-US" sz="1400" dirty="0"/>
              <a:t>-</a:t>
            </a:r>
            <a:r>
              <a:rPr lang="en-US" sz="1400" dirty="0" err="1"/>
              <a:t>init</a:t>
            </a:r>
            <a:r>
              <a:rPr lang="en-US" sz="1400" dirty="0"/>
              <a:t>-build-env. It provides machine definitions for the Texas Instruments BeagleBone board, the Ubiquity Networks </a:t>
            </a:r>
            <a:r>
              <a:rPr lang="en-US" sz="1400" dirty="0" err="1"/>
              <a:t>EdgeRouter</a:t>
            </a:r>
            <a:r>
              <a:rPr lang="en-US" sz="1400" dirty="0"/>
              <a:t>, the Freescale MPC8351E-RDB Reference Platform, and generic 32-bit and 64-bit x86 platforms.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Building for any of these target platforms is simple. The file conf/</a:t>
            </a:r>
            <a:r>
              <a:rPr lang="en-US" sz="1400" dirty="0" err="1"/>
              <a:t>local.conf</a:t>
            </a:r>
            <a:r>
              <a:rPr lang="en-US" sz="1400" dirty="0"/>
              <a:t> already contains the MACHINE settings for them. You just need to uncomment the one you wish to build for.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Of course, this is only a very limited list of hardware platforms. The Yocto Project metadata includes them for convenience and test purposes. There are many other BSPs available from SoC, board vendors, and the community for a large variety of hardware.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3617782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build a Linux system for the BeagleBone with the </a:t>
            </a:r>
            <a:r>
              <a:rPr lang="en-US" sz="1400" dirty="0" err="1"/>
              <a:t>OpenEmbedded</a:t>
            </a:r>
            <a:r>
              <a:rPr lang="en-US" sz="1400" dirty="0"/>
              <a:t> build system,  simply uncomment the line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MACHINE =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in conf/</a:t>
            </a:r>
            <a:r>
              <a:rPr lang="en-US" sz="1400" dirty="0" err="1"/>
              <a:t>local.conf</a:t>
            </a:r>
            <a:r>
              <a:rPr lang="en-US" sz="1400" dirty="0"/>
              <a:t> of your build environment (and eventually comment out any other MACHINE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settings you have used previously). It does not matter that you have used the same build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environment before for building systems for a qemux86, a machine that is based on x86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architecture. However, if you prefer to keeps things separate, you can of course create a new build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environment by sourcing </a:t>
            </a:r>
            <a:r>
              <a:rPr lang="en-US" sz="1400" dirty="0" err="1"/>
              <a:t>oe</a:t>
            </a:r>
            <a:r>
              <a:rPr lang="en-US" sz="1400" dirty="0"/>
              <a:t>-</a:t>
            </a:r>
            <a:r>
              <a:rPr lang="en-US" sz="1400" dirty="0" err="1"/>
              <a:t>init</a:t>
            </a:r>
            <a:r>
              <a:rPr lang="en-US" sz="1400" dirty="0"/>
              <a:t>-build-env. If you do, make sure that you set DL_DIR 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SSTATE_DIR to the directories you previously used. It saves you a lot of time downloading shared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source packages and re-creating build artifacts that are shared between the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start your build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bitbake -k core-image-minimal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0268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the build completes, you can find the images for the bootloader, Linux kernel, and root filesystem in the tmp/deploy/images/beaglebone subdirectory inside your build environment. The Poky build system neatly separates the images for different machines into their own directories so that they cannot get mixed up. Now what do you do with these images?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be able to boot the target hardware, you need to understand how your target hardware, in our case the BeagleBone, boots its operating system. The BeagleBone boots from its external SD card in a specific way. You can find this information on BeagleBone.org. We summarize it here: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After power-on-reset (POR), the </a:t>
            </a:r>
            <a:r>
              <a:rPr lang="en-US" sz="1400" dirty="0" err="1"/>
              <a:t>BeagleBone’s</a:t>
            </a:r>
            <a:r>
              <a:rPr lang="en-US" sz="1400" dirty="0"/>
              <a:t> SoC loads and runs a stage 0 bootloader from its on-board ROM.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stage 0 bootloader accesses a file called MLO, which must be located in the first sectors of the first partition on the SD card. MLO is a stage 1 bootloader that is provided by U-Boot’s secondary program loader (SPL) functionality.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U-Boot SPL MLO configures the off-chip memory of the BeagleBone and then 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file u-</a:t>
            </a:r>
            <a:r>
              <a:rPr lang="en-US" sz="1400" dirty="0" err="1"/>
              <a:t>boot.img</a:t>
            </a:r>
            <a:r>
              <a:rPr lang="en-US" sz="1400" dirty="0"/>
              <a:t>, which is the full U-Boot bootloader. U-Boot is the stage 2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bootloader in this process.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23432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3935"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U-Boot then loads the Linux kernel image into memory and passes control on to the Linux kernel. U-Boot by default expects the kernel image </a:t>
            </a:r>
            <a:r>
              <a:rPr lang="en-US" sz="1400" dirty="0" err="1"/>
              <a:t>uImage</a:t>
            </a:r>
            <a:r>
              <a:rPr lang="en-US" sz="1400" dirty="0"/>
              <a:t> in the /boot directory of the second partition on the SD card. The second partition contains a Linux ext3 filesystem with the entire root filesystem for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Linux kernel then begins its boot process, mounts the root filesystem as instructed by the kernel command line provided by the bootloader, and finally launches the first user space process.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SD card requires a specific layout with two partitions: a small FAT boot partition and a Linux partition containing the root filesystem. The Linux partition for the root filesystem can be any file system supported by Linux, such as ext3 and ext4. The file </a:t>
            </a:r>
            <a:r>
              <a:rPr lang="en-US" sz="1400" dirty="0" err="1"/>
              <a:t>README.hardware</a:t>
            </a:r>
            <a:r>
              <a:rPr lang="en-US" sz="1400" dirty="0"/>
              <a:t> in the top directory of the Poky build system describes how to create the partitions and format them.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accomplish partitioning and formatting an SD card for booting the BeagleBone manually by following the instructions and using the commands fdisk, </a:t>
            </a:r>
            <a:r>
              <a:rPr lang="en-US" sz="1400" dirty="0" err="1"/>
              <a:t>mkfs.vfat</a:t>
            </a:r>
            <a:r>
              <a:rPr lang="en-US" sz="1400" dirty="0"/>
              <a:t>, and mkfs.ext3. However, automating the process with a little script is much more convenient. The following Listing shows a script for partitioning and formatting an SD card for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spTree>
    <p:extLst>
      <p:ext uri="{BB962C8B-B14F-4D97-AF65-F5344CB8AC3E}">
        <p14:creationId xmlns:p14="http://schemas.microsoft.com/office/powerpoint/2010/main" val="39487607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L="114300" marR="0" lvl="0" indent="0" algn="ctr" defTabSz="914400" rtl="0" eaLnBrk="1" fontAlgn="auto" latinLnBrk="0" hangingPunct="1">
              <a:lnSpc>
                <a:spcPct val="115000"/>
              </a:lnSpc>
              <a:spcBef>
                <a:spcPts val="0"/>
              </a:spcBef>
              <a:spcAft>
                <a:spcPts val="0"/>
              </a:spcAft>
              <a:buClr>
                <a:srgbClr val="000000"/>
              </a:buClr>
              <a:buSzPts val="1800"/>
              <a:buNone/>
              <a:tabLst/>
              <a:defRPr/>
            </a:pPr>
            <a:r>
              <a:rPr lang="en-US" sz="1400" dirty="0"/>
              <a:t>Script for Partitioning and Formatting a BeagleBone SD Card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 bbonesd.sh, 2015, Rudolf J </a:t>
            </a:r>
            <a:r>
              <a:rPr lang="en-US" sz="1000" dirty="0" err="1"/>
              <a:t>Streif</a:t>
            </a:r>
            <a:r>
              <a:rPr lang="en-US" sz="1000" dirty="0"/>
              <a: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#!/bin/sh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“Partitioning and formatting SD card for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test for the most common problems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“$(id -u)” != “0”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echo “You need to be ‘root’ to run this script.”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-z “$1” &amp;&amp;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“No disk device specified.”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“$1” = “/dev/</a:t>
            </a:r>
            <a:r>
              <a:rPr lang="en-US" sz="1000" dirty="0" err="1"/>
              <a:t>sda</a:t>
            </a:r>
            <a:r>
              <a:rPr lang="en-US" sz="1000" dirty="0"/>
              <a: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echo “OOPS - System disk specified: ${1}”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be sure before continuing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“Are you sure that you want to format ${1}? Type YES to proceed.”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read RESPONSE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“$RESPONSE” != “YES” &amp;&amp; echo “Exiting.” &amp;&amp;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now do the job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DRIVE=$1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FC6C8862-7BFD-4564-834F-34190E8F6AAA}"/>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39252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if [ -b “$DRIVE” ] ; then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dd if=/dev/zero of=$DRIVE bs=1024 count=1024</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SIZE=`fdisk -l $DRIVE </a:t>
            </a:r>
            <a:r>
              <a:rPr lang="en-US" sz="1400" dirty="0"/>
              <a:t>| </a:t>
            </a:r>
            <a:r>
              <a:rPr lang="en-US" sz="1000" dirty="0"/>
              <a:t>grep Disk | awk ‘{print $5}’`</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DISK SIZE - $SIZE bytes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CYLINDERS=`echo $SIZE/255/63/512 | </a:t>
            </a:r>
            <a:r>
              <a:rPr lang="en-US" sz="1000" dirty="0" err="1"/>
              <a:t>bc</a:t>
            </a: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CYLINDERS - $CYLINDERS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,9,0x0C,*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,200,0x83,-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,,0x83,-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 </a:t>
            </a:r>
            <a:r>
              <a:rPr lang="en-US" sz="1000" dirty="0" err="1"/>
              <a:t>sfdisk</a:t>
            </a:r>
            <a:r>
              <a:rPr lang="en-US" sz="1000" dirty="0"/>
              <a:t> -D -H 255 -S 63 -C $CYLINDERS $DRIVE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if [[ $1 == ‘/dev/</a:t>
            </a:r>
            <a:r>
              <a:rPr lang="en-US" sz="1000" dirty="0" err="1"/>
              <a:t>sd</a:t>
            </a:r>
            <a:r>
              <a:rPr lang="en-US" sz="1000" dirty="0"/>
              <a:t>’* ]] ; then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mkfs.vfat</a:t>
            </a:r>
            <a:r>
              <a:rPr lang="en-US" sz="1000" dirty="0"/>
              <a:t> -F 32 -n “</a:t>
            </a:r>
            <a:r>
              <a:rPr lang="en-US" sz="1000" dirty="0" err="1"/>
              <a:t>beagboot</a:t>
            </a:r>
            <a:r>
              <a:rPr lang="en-US" sz="1000" dirty="0"/>
              <a:t>” ${DRIVE}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mkfs.ext3 -L “</a:t>
            </a:r>
            <a:r>
              <a:rPr lang="en-US" sz="1000" dirty="0" err="1"/>
              <a:t>beagroot</a:t>
            </a:r>
            <a:r>
              <a:rPr lang="en-US" sz="1000" dirty="0"/>
              <a:t>” ${DRIVE}2else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mkfs.vfat</a:t>
            </a:r>
            <a:r>
              <a:rPr lang="en-US" sz="1000" dirty="0"/>
              <a:t> -F 32 -n “</a:t>
            </a:r>
            <a:r>
              <a:rPr lang="en-US" sz="1000" dirty="0" err="1"/>
              <a:t>beagboot</a:t>
            </a:r>
            <a:r>
              <a:rPr lang="en-US" sz="1000" dirty="0"/>
              <a:t>” ${DRIVE}p1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mkfs.ext3 -L “</a:t>
            </a:r>
            <a:r>
              <a:rPr lang="en-US" sz="1000" dirty="0" err="1"/>
              <a:t>beagroot</a:t>
            </a:r>
            <a:r>
              <a:rPr lang="en-US" sz="1000" dirty="0"/>
              <a:t>” ${DRIVE}p2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fi</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fi</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Done.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pic>
        <p:nvPicPr>
          <p:cNvPr id="4" name="Picture 3">
            <a:extLst>
              <a:ext uri="{FF2B5EF4-FFF2-40B4-BE49-F238E27FC236}">
                <a16:creationId xmlns:a16="http://schemas.microsoft.com/office/drawing/2014/main" id="{FC6C8862-7BFD-4564-834F-34190E8F6AAA}"/>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8384331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you insert an SD card into your development system, determine the device with the dmesg command: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dmesg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[ 4389.803854] </a:t>
            </a:r>
            <a:r>
              <a:rPr lang="en-US" sz="1000" dirty="0" err="1"/>
              <a:t>sd</a:t>
            </a:r>
            <a:r>
              <a:rPr lang="en-US" sz="1000" dirty="0"/>
              <a:t> 9:0:0:1: [</a:t>
            </a:r>
            <a:r>
              <a:rPr lang="en-US" sz="1000" dirty="0" err="1"/>
              <a:t>sdf</a:t>
            </a:r>
            <a:r>
              <a:rPr lang="en-US" sz="1000" dirty="0"/>
              <a:t>] 15278080 512-byte logical blocks: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(7.82 GB/7.28 GiB)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[ 4389.822434] </a:t>
            </a:r>
            <a:r>
              <a:rPr lang="en-US" sz="1000" dirty="0" err="1"/>
              <a:t>sdf</a:t>
            </a:r>
            <a:r>
              <a:rPr lang="en-US" sz="1000" dirty="0"/>
              <a:t>: sdf1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this example, the SD card has been recognized as /dev/</a:t>
            </a:r>
            <a:r>
              <a:rPr lang="en-US" sz="1400" dirty="0" err="1"/>
              <a:t>sdf</a:t>
            </a:r>
            <a:r>
              <a:rPr lang="en-US" sz="1400" dirty="0"/>
              <a:t>, so you need to invoke the script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./bbonesd.sh /dev/</a:t>
            </a:r>
            <a:r>
              <a:rPr lang="en-US" sz="1000" dirty="0" err="1"/>
              <a:t>sdf</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script works with SD cards recognized as SCSI drives (/dev/</a:t>
            </a:r>
            <a:r>
              <a:rPr lang="en-US" sz="1400" dirty="0" err="1"/>
              <a:t>sd</a:t>
            </a:r>
            <a:r>
              <a:rPr lang="en-US" sz="1400" dirty="0"/>
              <a:t>*, typically, when connected via a USB card reader) and also with SD recognized as memory block devices (/dev/</a:t>
            </a:r>
            <a:r>
              <a:rPr lang="en-US" sz="1400" dirty="0" err="1"/>
              <a:t>mmcblk</a:t>
            </a:r>
            <a:r>
              <a:rPr lang="en-US" sz="1400" dirty="0"/>
              <a:t>*, typically, when inserted into a card slot of a computer).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that we partitioned and formatted the SD card, we need to copy the bootloader and root filesystem to their respective partitions. The following assumes that the boot partition is mounted on /media/</a:t>
            </a:r>
            <a:r>
              <a:rPr lang="en-US" sz="1400" dirty="0" err="1"/>
              <a:t>beagboot</a:t>
            </a:r>
            <a:r>
              <a:rPr lang="en-US" sz="1400" dirty="0"/>
              <a:t> and the root partition is mounted on /media/</a:t>
            </a:r>
            <a:r>
              <a:rPr lang="en-US" sz="1400" dirty="0" err="1"/>
              <a:t>beagroot</a:t>
            </a:r>
            <a:r>
              <a:rPr lang="en-US" sz="1400" dirty="0"/>
              <a:t>. </a:t>
            </a:r>
          </a:p>
        </p:txBody>
      </p:sp>
      <p:pic>
        <p:nvPicPr>
          <p:cNvPr id="5" name="Picture 4">
            <a:extLst>
              <a:ext uri="{FF2B5EF4-FFF2-40B4-BE49-F238E27FC236}">
                <a16:creationId xmlns:a16="http://schemas.microsoft.com/office/drawing/2014/main" id="{F2CDBD45-C782-4CD5-BC7A-9CE5B2FA2F99}"/>
              </a:ext>
            </a:extLst>
          </p:cNvPr>
          <p:cNvPicPr>
            <a:picLocks noChangeAspect="1"/>
          </p:cNvPicPr>
          <p:nvPr/>
        </p:nvPicPr>
        <p:blipFill>
          <a:blip r:embed="rId3"/>
          <a:stretch>
            <a:fillRect/>
          </a:stretch>
        </p:blipFill>
        <p:spPr>
          <a:xfrm>
            <a:off x="7825225" y="4320873"/>
            <a:ext cx="1007075" cy="756911"/>
          </a:xfrm>
          <a:prstGeom prst="rect">
            <a:avLst/>
          </a:prstGeom>
        </p:spPr>
      </p:pic>
    </p:spTree>
    <p:extLst>
      <p:ext uri="{BB962C8B-B14F-4D97-AF65-F5344CB8AC3E}">
        <p14:creationId xmlns:p14="http://schemas.microsoft.com/office/powerpoint/2010/main" val="22733441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your system mounts them to different mount points, you need to make adjustments accordingly. From the top-level directory of your build environment, change to the directory with the images for the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cd tmp/deploy/images/beaglebone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 the bootloader files to the boot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cp MLO /media/</a:t>
            </a:r>
            <a:r>
              <a:rPr lang="en-US" sz="1000" dirty="0" err="1"/>
              <a:t>beagboot</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cp u-</a:t>
            </a:r>
            <a:r>
              <a:rPr lang="en-US" sz="1000" dirty="0" err="1"/>
              <a:t>boot.img</a:t>
            </a:r>
            <a:r>
              <a:rPr lang="en-US" sz="1000" dirty="0"/>
              <a:t> /media/</a:t>
            </a:r>
            <a:r>
              <a:rPr lang="en-US" sz="1000" dirty="0" err="1"/>
              <a:t>beagboot</a:t>
            </a: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Extract the root filesystem and kernel modules into the root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tar x -C /media/</a:t>
            </a:r>
            <a:r>
              <a:rPr lang="en-US" sz="1000" dirty="0" err="1"/>
              <a:t>beagroot</a:t>
            </a:r>
            <a:r>
              <a:rPr lang="en-US" sz="1000" dirty="0"/>
              <a:t> -f core-image-minimal.tar.bz2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tar x -C /</a:t>
            </a:r>
            <a:r>
              <a:rPr lang="en-US" sz="1000" dirty="0" err="1"/>
              <a:t>medai</a:t>
            </a:r>
            <a:r>
              <a:rPr lang="en-US" sz="1000" dirty="0"/>
              <a:t>/</a:t>
            </a:r>
            <a:r>
              <a:rPr lang="en-US" sz="1000" dirty="0" err="1"/>
              <a:t>beagroot</a:t>
            </a:r>
            <a:r>
              <a:rPr lang="en-US" sz="1000" dirty="0"/>
              <a:t> -f modules-beaglebone.tgz</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 the kernel image and device tree files to the /boot directory of the root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 /media/</a:t>
            </a:r>
            <a:r>
              <a:rPr lang="en-US" sz="1000" dirty="0" err="1"/>
              <a:t>beagroot</a:t>
            </a:r>
            <a:r>
              <a:rPr lang="en-US" sz="1000" dirty="0"/>
              <a:t>/boot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zImage-am335x-bone.dtb /media/</a:t>
            </a:r>
            <a:r>
              <a:rPr lang="en-US" sz="1000" dirty="0" err="1"/>
              <a:t>beagroot</a:t>
            </a:r>
            <a:r>
              <a:rPr lang="en-US" sz="1000" dirty="0"/>
              <a:t>/boot/am335x-bone.dtb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zImage-am335x-boneblack.dtb /media/</a:t>
            </a:r>
            <a:r>
              <a:rPr lang="en-US" sz="1000" dirty="0" err="1"/>
              <a:t>beagroot</a:t>
            </a:r>
            <a:r>
              <a:rPr lang="en-US" sz="1000" dirty="0"/>
              <a:t>/boot/am335x-boneblack.dtb</a:t>
            </a:r>
          </a:p>
        </p:txBody>
      </p:sp>
      <p:pic>
        <p:nvPicPr>
          <p:cNvPr id="4" name="Picture 3">
            <a:extLst>
              <a:ext uri="{FF2B5EF4-FFF2-40B4-BE49-F238E27FC236}">
                <a16:creationId xmlns:a16="http://schemas.microsoft.com/office/drawing/2014/main" id="{CAFAFEA8-E664-4D48-992A-FFED709558D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2495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Capes</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Capes are daughter boards that can be attached to the P8/P9 expansion headers on the Beagle Bone boards or the P1/P2 expansion headers on the PocketBeagle. These are called capes (as in Superman’s cape) because of the shape of the boards as these wrap around the RJ 45 Ethernet connector on the BBB. You can connect up to four capes at any one time when the capes are compatible with each other. Some capes use a significant number of pins. </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For example, you will look at the LCD4 cape in the following Figure. The LCD4 cape uses the P8 header pins 27 through 46 and some of the analog inputs for its buttons and resistive touch interface. If you are using the eMMC for booting the BBB, then few pins remain for GPIO use. In addition, the LCD cape does not carry forward the pin headers. </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230" y="3322043"/>
            <a:ext cx="5004744" cy="155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3280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70"/>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Copying and extracting the files may take a while. Even when the last command returns, the process may not yet be completed, as Linux provides write buffers for disk operations. Use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sync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to flush all the buffers and wait for the command to return before unmounting and removing the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SD card. If you use </a:t>
            </a:r>
            <a:r>
              <a:rPr lang="en-US" sz="1400" dirty="0" err="1"/>
              <a:t>umount</a:t>
            </a:r>
            <a:r>
              <a:rPr lang="en-US" sz="1400" dirty="0"/>
              <a:t> from the command line, it waits for the filesystem buffers to be flushed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before unmounting, as sync is called by </a:t>
            </a:r>
            <a:r>
              <a:rPr lang="en-US" sz="1400" dirty="0" err="1"/>
              <a:t>umount</a:t>
            </a:r>
            <a:r>
              <a:rPr lang="en-US" sz="1400" dirty="0"/>
              <a:t> before the filesystem is actually unmounted.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 are ready to boot your BeagleBone board. To boot your BeagleBone board and to follow its boot process, you need to provide power for it and connect its console serial port to your development system.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Connecting the BeagleBone Black is a little bit difficult because this board does not have a built-in serial-to-USB converter. You need an external serial-to-USB converter cable, which is not provided with the BeagleBone Black. These cables are commonly referred to as FTDI cables after the company Future Technology Devices International Ltd. that produces the converter chips and the cables.</a:t>
            </a:r>
            <a:endParaRPr lang="en-US" sz="1000" dirty="0"/>
          </a:p>
        </p:txBody>
      </p:sp>
    </p:spTree>
    <p:extLst>
      <p:ext uri="{BB962C8B-B14F-4D97-AF65-F5344CB8AC3E}">
        <p14:creationId xmlns:p14="http://schemas.microsoft.com/office/powerpoint/2010/main" val="11476961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BeagleBone Black has a 6-pin, single-in-line 0.1-inch pitch connector on its top side. This is the connector for its serial console port. To connect to it, you need a serial-to USB converter cable with a USB A connector on one end and the 6-way, single-in-line connector on the other. You also need to pay attention to the signal levels of the BeagleBone Black’s serial console port, which are 3.3V. There are also cables for 5V signal levels. Using a 5V cable with the BeagleBone could damage your board’’ CPU. The correct cable is an FTDI TTL-232R-3V3. You can find it on FTDI’s website. Most component distributors carry these cables.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t>
            </a:r>
            <a:r>
              <a:rPr lang="en-US" sz="1400" dirty="0">
                <a:hlinkClick r:id="rId3"/>
              </a:rPr>
              <a:t>www.ftdichip.com/Products/Cables/USBTTLSerial.htm</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connect the cable to the board, set it topside-up with the Ethernet and 5V power connectors to the left. The black wire of the cable’s connector goes to the leftmost pin of the board’ connector. That pin is also marked with a little white dot on the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serial-to-USB converter cable does not provide power to the BeagleBone. You can either connect a 5V power supply capable of providing at least 1.2A (or 6W) to the barrel connector, or you can use a USB A to mini USB cable. In most cases, the latter may be easier because the BeagleBone Black ships with such a cable. The USB cable connects to the mini USB port on the bottom side of the BeagleBone Black.</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spTree>
    <p:extLst>
      <p:ext uri="{BB962C8B-B14F-4D97-AF65-F5344CB8AC3E}">
        <p14:creationId xmlns:p14="http://schemas.microsoft.com/office/powerpoint/2010/main" val="41504249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interact with the BeagleBone via serial connection, you need a terminal emulation program. There are a couple of choices for Linux. We recommend Minicom. Virtually any Linux distribution provides Minicom through its package repository. If it is not yet installed on your system, install it using your distribution’s package manager.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All current Linux systems recognize the FTDI serial-to-USB converters as </a:t>
            </a:r>
            <a:r>
              <a:rPr lang="en-US" sz="1400" dirty="0" err="1"/>
              <a:t>ttyUSB</a:t>
            </a:r>
            <a:r>
              <a:rPr lang="en-US" sz="1400" dirty="0"/>
              <a:t> devices. After you plug your BeagleBone into a USB port of your development computer, the device node /dev/ttyUSB0 is created by the Linux kernel. The Linux kernel protects device nodes from access by regular users. The /dev/</a:t>
            </a:r>
            <a:r>
              <a:rPr lang="en-US" sz="1400" dirty="0" err="1"/>
              <a:t>ttyUSB</a:t>
            </a:r>
            <a:r>
              <a:rPr lang="en-US" sz="1400" dirty="0"/>
              <a:t> devices are owned by root but also typically belong to the </a:t>
            </a:r>
            <a:r>
              <a:rPr lang="en-US" sz="1400" dirty="0" err="1"/>
              <a:t>dialout</a:t>
            </a:r>
            <a:r>
              <a:rPr lang="en-US" sz="1400" dirty="0"/>
              <a:t> user group. For Minicom to be able to access the device while running under your user account, you need to add yourself to the </a:t>
            </a:r>
            <a:r>
              <a:rPr lang="en-US" sz="1400" dirty="0" err="1"/>
              <a:t>dialout</a:t>
            </a:r>
            <a:r>
              <a:rPr lang="en-US" sz="1400" dirty="0"/>
              <a:t> user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(Unless you have more than one serial-to-USB converter connected to your development system,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in which case there are multiple /dev/</a:t>
            </a:r>
            <a:r>
              <a:rPr lang="en-US" sz="1400" dirty="0" err="1"/>
              <a:t>ttyUSB</a:t>
            </a:r>
            <a:r>
              <a:rPr lang="en-US" sz="1400" dirty="0"/>
              <a:t> devices, and you have to find out which one connects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to your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pt-BR" sz="1000" dirty="0"/>
              <a:t>$ sudo usermod -a -G dialout &lt;username&gt;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89147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where you replace &lt;username&gt; with your actual username. You need to log out and log in again for the change to take effect.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connect your BeagleBone to your computer and launch Minicom in setup mode: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(Running Minicom in setup mode requires root privileges.)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minicom -s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At this point, you should see Minicom’s setup menu. Select the Serial port setup menu</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option and change the settings: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Serial Device to /dev/ttyUSB0</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Bps/Par/Bits to 115200 8N1</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Hardware Flow Control to No (if necessary)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Software Flow Control to No (if necessary)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Exit from the Serial port setup menu by pressing Enter, and then select Save as </a:t>
            </a:r>
            <a:r>
              <a:rPr lang="en-US" sz="1400" dirty="0" err="1"/>
              <a:t>dfl</a:t>
            </a:r>
            <a:r>
              <a:rPr lang="en-US" sz="1400" dirty="0"/>
              <a:t> from</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main setup menu. Finally, exit from Minicom.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23845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launch Minicom again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minicom -o –w</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a:t>
            </a:r>
            <a:r>
              <a:rPr lang="en-US" sz="1400" dirty="0"/>
              <a:t>The -o option tells Minicom not to send any modem initialization strings to your BeagleBone, 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-w option turns on line wrap for long lines.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 are connected to the console of your BeagleBone. If you hit Enter on your keyboard, you should see a Linux login prompt similar to this 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Poky (Yocto Project Reference Distro) 1.8+snapshot-20150720 beaglebone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/dev/ttyO0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beaglebone login</a:t>
            </a:r>
            <a:r>
              <a:rPr lang="en-US" sz="14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your board is a BeagleBone Black, you may just see the U-Boot prompt when you hit Enter. The reason for this is that the BeagleBone Black has internal eMMC storage. By default, the BeagleBone Black boots first from its internal eMMC. To temporarily tell it to boot from the SD card, follow these steps:</a:t>
            </a:r>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0732756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Unplug power from the board (mini-USB or 5V barrel connector depending on what you are using).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Press and hold the USER/BOOT button on the board (the small button to the </a:t>
            </a:r>
            <a:r>
              <a:rPr lang="en-US" sz="1400" dirty="0" err="1"/>
              <a:t>upperright</a:t>
            </a:r>
            <a:r>
              <a:rPr lang="en-US" sz="1400" dirty="0"/>
              <a:t> on the top side of the board when Ethernet and 5V power connector are facing to the left).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Plug in power again while still holding the USER/BOOT button until the first messages from U-Boot appear in your Minicom window. You can then release the button.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Your BeagleBone boots and eventually shows the Linux login prompt. You can permanently change the boot order from internal eMMC to SD card by issuing these commands from the U-Boot command prompt: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mmc dev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mmc erase 0 512</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erases the content from internal eMMC. From the Linux command prompt, you can log in to your system running on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Congratulations, you have successfully created a Yocto Project image for an embedded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board and used it to boot the board.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851114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4</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2839165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a:t>
            </a:r>
            <a:r>
              <a:rPr lang="en-US" dirty="0" err="1"/>
              <a:t>Beaglebone</a:t>
            </a:r>
            <a:r>
              <a:rPr lang="en-US" sz="3200" dirty="0"/>
              <a:t>  </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47135"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Goal) Create an Image for BeagleBone Black preferably minimal image using the Yocto project and make the Beaglebone run from the image flashed on the MicroSD Card. (Deadline: March 31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Change your working directory first to poky and then type the following command. What will happen?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 build_bbb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Switch to conf subfolder and open local.conf file. How?</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Try to select beaglebone-yocto as your target machine there. Demonstrate it!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Also, in your local.conf file ensure the following statements are uncommented. Why?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DL_DIR ?= “${TOPDIR}/downloads”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SSTATE_DIR ?= “${TOPDIR}/sstate-cache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DISTRO ?= “poky”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PACKAGE_CLASSES ?= “package_rpm”</a:t>
            </a:r>
          </a:p>
        </p:txBody>
      </p:sp>
      <p:pic>
        <p:nvPicPr>
          <p:cNvPr id="5" name="Picture 4">
            <a:extLst>
              <a:ext uri="{FF2B5EF4-FFF2-40B4-BE49-F238E27FC236}">
                <a16:creationId xmlns:a16="http://schemas.microsoft.com/office/drawing/2014/main" id="{02441B1B-E359-4DD7-8676-B2631EED1C15}"/>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625405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a:t>
            </a:r>
            <a:r>
              <a:rPr lang="en-US" dirty="0" err="1"/>
              <a:t>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42382" y="80290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5: Once the file is ready, save the file and then run the bitbake command. Do you remember the command? Since your target is beagle bone thus you build the beagle bone image which is the minimal image. The minimal image is the minimal bootable image, which includes support for SSH and so is used here. The minimal image as the name suggests will have the minimum functionality and commands. As you know, building images for the desired target may take some time, depending on the network speed and processing power.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6: Once you are done successfully now check the path poky/build_bbb/tmp/deploy/images/beaglebone-yocto. What files can you see there?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7: Next, you will insert the microSD card into the host machine. Once inserted, check if the microSD card has been mounted; the screen illustrates the same. Use the dmesg command as follows. What is this command for? What is the name of your card?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dmesg | tail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Tip: I recommend you to use another SD card and not the one you are using to image Debian into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beagle bone! Why?</a:t>
            </a:r>
          </a:p>
        </p:txBody>
      </p:sp>
    </p:spTree>
    <p:extLst>
      <p:ext uri="{BB962C8B-B14F-4D97-AF65-F5344CB8AC3E}">
        <p14:creationId xmlns:p14="http://schemas.microsoft.com/office/powerpoint/2010/main" val="4244339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a:t>
            </a:r>
            <a:r>
              <a:rPr lang="en-US" dirty="0" err="1"/>
              <a:t>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059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8: Unmount the probable existing partitions using the “</a:t>
            </a:r>
            <a:r>
              <a:rPr lang="en-US" sz="1400" dirty="0" err="1"/>
              <a:t>umount</a:t>
            </a:r>
            <a:r>
              <a:rPr lang="en-US" sz="1400" dirty="0"/>
              <a:t>” command . Why do we need to do it?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r>
              <a:rPr lang="en-US" sz="1400" dirty="0"/>
              <a:t> </a:t>
            </a:r>
            <a:r>
              <a:rPr lang="en-US" sz="1000" dirty="0" err="1"/>
              <a:t>umount</a:t>
            </a:r>
            <a:r>
              <a:rPr lang="en-US" sz="1000" dirty="0"/>
              <a:t> /dev/&lt;your card name&gt;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 Step 9: Now launch the fdisk utility for partitioning:</a:t>
            </a:r>
          </a:p>
          <a:p>
            <a:pPr marL="114300" indent="0" algn="just">
              <a:buClr>
                <a:srgbClr val="000000"/>
              </a:buClr>
              <a:buNone/>
              <a:defRPr/>
            </a:pPr>
            <a:r>
              <a:rPr lang="en-US" sz="1000" dirty="0"/>
              <a:t>$</a:t>
            </a:r>
            <a:r>
              <a:rPr lang="en-US" sz="1400" dirty="0"/>
              <a:t> </a:t>
            </a:r>
            <a:r>
              <a:rPr lang="en-US" sz="1000" dirty="0"/>
              <a:t>sudo fdisk /dev/&lt;your card name&gt;</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Step 10: As you see you’ will be prompted to enter proper commands like d, n, a, or t for the process of partitioning (https://www.tecmint.com/fdisk-commands-to-manage-linux-disk-partitions/). You need to create the first partition, then move to make the second partition, then enable bootable flag on partition 1 , as well as changing type of this partition to FAT32 file system and in the last save the changes on the SD card by using the write command (i.e., write all the changes on the SD Card).  Tip: You might use command m to get help for completing step 10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Step 11: Now it’ is time to firstly format the first partition using the following command. What is the impact of this command?</a:t>
            </a:r>
          </a:p>
          <a:p>
            <a:pPr marL="114300" indent="0" algn="just">
              <a:buClr>
                <a:srgbClr val="000000"/>
              </a:buClr>
              <a:buNone/>
              <a:defRPr/>
            </a:pPr>
            <a:r>
              <a:rPr lang="en-US" sz="1000" dirty="0"/>
              <a:t>$ sudo mkfs.vfat –n “BOOT” /dev/&lt;your card name&gt; </a:t>
            </a:r>
          </a:p>
          <a:p>
            <a:pPr algn="just">
              <a:buClr>
                <a:srgbClr val="000000"/>
              </a:buClr>
              <a:buFont typeface="Wingdings" panose="05000000000000000000" pitchFamily="2" charset="2"/>
              <a:buChar char="ü"/>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spTree>
    <p:extLst>
      <p:ext uri="{BB962C8B-B14F-4D97-AF65-F5344CB8AC3E}">
        <p14:creationId xmlns:p14="http://schemas.microsoft.com/office/powerpoint/2010/main" val="236655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Optional Accessories</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following sections describe optional accessories that you may need, depending on the applications that you are developing (see the following Figure):</a:t>
            </a:r>
          </a:p>
          <a:p>
            <a:pPr algn="just">
              <a:buFont typeface="Wingdings" panose="05000000000000000000" pitchFamily="2" charset="2"/>
              <a:buChar char="q"/>
            </a:pPr>
            <a:r>
              <a:rPr lang="en-CA" sz="1400" dirty="0"/>
              <a:t>USB Hub (to Connect Several USB Devices to a USB Host)</a:t>
            </a:r>
          </a:p>
          <a:p>
            <a:pPr algn="just">
              <a:buFont typeface="Wingdings" panose="05000000000000000000" pitchFamily="2" charset="2"/>
              <a:buChar char="q"/>
            </a:pPr>
            <a:r>
              <a:rPr lang="en-CA" sz="1400" dirty="0"/>
              <a:t>Micro-HDMI to VGA Adapters (for VGA Video and Sound)</a:t>
            </a:r>
          </a:p>
          <a:p>
            <a:pPr algn="just">
              <a:buFont typeface="Wingdings" panose="05000000000000000000" pitchFamily="2" charset="2"/>
              <a:buChar char="q"/>
            </a:pPr>
            <a:r>
              <a:rPr lang="en-CA" sz="1400" dirty="0"/>
              <a:t>Wi-Fi Adapters (for Wireless Networking)</a:t>
            </a:r>
          </a:p>
          <a:p>
            <a:pPr algn="just">
              <a:buFont typeface="Wingdings" panose="05000000000000000000" pitchFamily="2" charset="2"/>
              <a:buChar char="q"/>
            </a:pPr>
            <a:r>
              <a:rPr lang="en-CA" sz="1400" dirty="0"/>
              <a:t>USB Webcam (for Capturing Images and Streaming Video)</a:t>
            </a:r>
          </a:p>
          <a:p>
            <a:pPr algn="just">
              <a:buFont typeface="Wingdings" panose="05000000000000000000" pitchFamily="2" charset="2"/>
              <a:buChar char="q"/>
            </a:pPr>
            <a:r>
              <a:rPr lang="en-CA" sz="1400" dirty="0"/>
              <a:t>USB Keyboard and Mouse (for General-Purpose Computing)</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912" y="2757568"/>
            <a:ext cx="4917731" cy="184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702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a:t>
            </a:r>
            <a:r>
              <a:rPr lang="en-US" dirty="0" err="1"/>
              <a:t>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42381" y="725994"/>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Step 12: and secondly to format the second partition using the following command. What is the impact of this command?</a:t>
            </a:r>
          </a:p>
          <a:p>
            <a:pPr marL="114300" indent="0" algn="just">
              <a:buClr>
                <a:srgbClr val="000000"/>
              </a:buClr>
              <a:buNone/>
              <a:defRPr/>
            </a:pPr>
            <a:r>
              <a:rPr lang="en-US" sz="1000" dirty="0"/>
              <a:t>$ sudo mkfs.ext4 –n “ROOT” /dev/&lt;your card name&gt;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Step 13: Now you should copy the files into the SD card by first mounting both the partitions using the mount command as shown in the screens. At first change directory to the path mentioned in step 6 and then try to copy the following files:</a:t>
            </a:r>
          </a:p>
          <a:p>
            <a:pPr marL="114300" indent="0" algn="just">
              <a:buClr>
                <a:srgbClr val="000000"/>
              </a:buClr>
              <a:buNone/>
              <a:defRPr/>
            </a:pPr>
            <a:r>
              <a:rPr lang="en-US" sz="1000" dirty="0"/>
              <a:t>$ </a:t>
            </a:r>
            <a:r>
              <a:rPr lang="en-US" sz="1000" dirty="0" err="1"/>
              <a:t>sudo</a:t>
            </a:r>
            <a:r>
              <a:rPr lang="en-US" sz="1000" dirty="0"/>
              <a:t> cp MLO /media/$USER/</a:t>
            </a:r>
            <a:r>
              <a:rPr lang="en-US" sz="1000" dirty="0" err="1"/>
              <a:t>BOOT_Name</a:t>
            </a:r>
            <a:endParaRPr lang="en-US" sz="1000" dirty="0"/>
          </a:p>
          <a:p>
            <a:pPr marL="114300" indent="0" algn="just">
              <a:buClr>
                <a:srgbClr val="000000"/>
              </a:buClr>
              <a:buNone/>
              <a:defRPr/>
            </a:pPr>
            <a:r>
              <a:rPr lang="en-US" sz="1000" dirty="0"/>
              <a:t>$ </a:t>
            </a:r>
            <a:r>
              <a:rPr lang="en-US" sz="1000" dirty="0" err="1"/>
              <a:t>sudo</a:t>
            </a:r>
            <a:r>
              <a:rPr lang="en-US" sz="1000" dirty="0"/>
              <a:t> cp u-boot.img /media/$USER/</a:t>
            </a:r>
            <a:r>
              <a:rPr lang="en-US" sz="1000" dirty="0" err="1"/>
              <a:t>BOOT_Name</a:t>
            </a:r>
            <a:endParaRPr lang="en-US" sz="1000" dirty="0"/>
          </a:p>
          <a:p>
            <a:pPr marL="114300" indent="0" algn="just">
              <a:buClr>
                <a:srgbClr val="000000"/>
              </a:buClr>
              <a:buNone/>
              <a:defRPr/>
            </a:pPr>
            <a:r>
              <a:rPr lang="en-US" sz="1000" dirty="0"/>
              <a:t>$ </a:t>
            </a:r>
            <a:r>
              <a:rPr lang="en-US" sz="1000" dirty="0" err="1"/>
              <a:t>sudo</a:t>
            </a:r>
            <a:r>
              <a:rPr lang="en-US" sz="1000" dirty="0"/>
              <a:t> cp </a:t>
            </a:r>
            <a:r>
              <a:rPr lang="en-US" sz="1000" dirty="0" err="1"/>
              <a:t>zImage</a:t>
            </a:r>
            <a:r>
              <a:rPr lang="en-US" sz="1000" dirty="0"/>
              <a:t> /media/$USER/</a:t>
            </a:r>
            <a:r>
              <a:rPr lang="en-US" sz="1000" dirty="0" err="1"/>
              <a:t>BOOT_Name</a:t>
            </a:r>
            <a:endParaRPr lang="en-US" sz="1000" dirty="0"/>
          </a:p>
          <a:p>
            <a:pPr marL="114300" indent="0" algn="just">
              <a:buClr>
                <a:srgbClr val="000000"/>
              </a:buClr>
              <a:buNone/>
              <a:defRPr/>
            </a:pPr>
            <a:r>
              <a:rPr lang="en-US" sz="1000" dirty="0"/>
              <a:t>$ </a:t>
            </a:r>
            <a:r>
              <a:rPr lang="en-US" sz="1000" dirty="0" err="1"/>
              <a:t>sudo</a:t>
            </a:r>
            <a:r>
              <a:rPr lang="en-US" sz="1000" dirty="0"/>
              <a:t> cp MLO-</a:t>
            </a:r>
            <a:r>
              <a:rPr lang="en-US" sz="1000" dirty="0" err="1"/>
              <a:t>beaglebone</a:t>
            </a:r>
            <a:r>
              <a:rPr lang="en-US" sz="1000" dirty="0"/>
              <a:t>-</a:t>
            </a:r>
            <a:r>
              <a:rPr lang="en-US" sz="1000" dirty="0" err="1"/>
              <a:t>yocto</a:t>
            </a:r>
            <a:r>
              <a:rPr lang="en-US" sz="1000" dirty="0"/>
              <a:t> /media/$USER/BOOT _Name</a:t>
            </a:r>
          </a:p>
          <a:p>
            <a:pPr marL="114300" indent="0" algn="just">
              <a:buClr>
                <a:srgbClr val="000000"/>
              </a:buClr>
              <a:buNone/>
              <a:defRPr/>
            </a:pPr>
            <a:r>
              <a:rPr lang="en-US" sz="1000" dirty="0"/>
              <a:t>$ </a:t>
            </a:r>
            <a:r>
              <a:rPr lang="en-US" sz="1000" dirty="0" err="1"/>
              <a:t>sudo</a:t>
            </a:r>
            <a:r>
              <a:rPr lang="en-US" sz="1000" dirty="0"/>
              <a:t> tar -</a:t>
            </a:r>
            <a:r>
              <a:rPr lang="en-US" sz="1000" dirty="0" err="1"/>
              <a:t>xf</a:t>
            </a:r>
            <a:r>
              <a:rPr lang="en-US" sz="1000" dirty="0"/>
              <a:t> core-image-minimal-beaglebone-yocto.tar.bz2 -C/media/$USER/ROOT _Name</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Step 14: Once all the above steps completed you need to insert the microSD card in the beaglebone black and then start it to boot through the SD card. Once booted through the SD card you communicate with beagle bone through the serial communication such as Minicom or screen. Try Minicom. For this purpose, do you need to install Minicom? Which cable shall you use then?</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spTree>
    <p:extLst>
      <p:ext uri="{BB962C8B-B14F-4D97-AF65-F5344CB8AC3E}">
        <p14:creationId xmlns:p14="http://schemas.microsoft.com/office/powerpoint/2010/main" val="8122980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a:t>
            </a:r>
            <a:r>
              <a:rPr lang="en-US" dirty="0" err="1"/>
              <a:t>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33834"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Step 15: Now login into the beagle bone, the username is root and the password is blank i.e. not applicable by default.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Step 16: Try to see what commands are available in the image. How? Why do we have such limited number of commands there?</a:t>
            </a:r>
          </a:p>
          <a:p>
            <a:pPr marL="114300" indent="0" algn="just">
              <a:buClr>
                <a:srgbClr val="000000"/>
              </a:buClr>
              <a:buNone/>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536785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External Yocto Project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Internet of Things and the Maker Movement are driving the demand for inexpensive computer hardware.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Professional developers and hobbyists alike are looking for development boards that they can use for designs and prototypes and integrate with their projects.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steadily increasing number of boards is available built around a large variety of SoCs.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vast majority uses silicon that is based on ARM architecture, but x86, x86_64, xScale, and PowerPC can also be found.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Raspberry Pi has set a new benchmark for a low-cost embedded computer capable of running a full Linux OS stack.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Other boards have followed suit, and many of them set you back only as much as a good dinner in a decent restaurant.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000" dirty="0"/>
          </a:p>
        </p:txBody>
      </p:sp>
    </p:spTree>
    <p:extLst>
      <p:ext uri="{BB962C8B-B14F-4D97-AF65-F5344CB8AC3E}">
        <p14:creationId xmlns:p14="http://schemas.microsoft.com/office/powerpoint/2010/main" val="703916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9653" y="10165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following Table shows, in alphabetical order, some of the more popular development boards capable of running Linux.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They all provide various low-speed I/O interfaces that are readily accessible via pin headers.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For some of them, expansion boards are available that directly plug on to the headers.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Expansion boards offer anything from parallel I/O with LED status and relays to analog-to-digital (ADC) and digital-to-analog (DAC) converters to stepper motor drivers for robotic applications and much more.</a:t>
            </a:r>
            <a:endParaRPr lang="en-US" sz="10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025819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6" name="Picture 5">
            <a:extLst>
              <a:ext uri="{FF2B5EF4-FFF2-40B4-BE49-F238E27FC236}">
                <a16:creationId xmlns:a16="http://schemas.microsoft.com/office/drawing/2014/main" id="{DF18116B-518D-4CB4-86AF-74019BA4B983}"/>
              </a:ext>
            </a:extLst>
          </p:cNvPr>
          <p:cNvPicPr>
            <a:picLocks noChangeAspect="1"/>
          </p:cNvPicPr>
          <p:nvPr/>
        </p:nvPicPr>
        <p:blipFill>
          <a:blip r:embed="rId4"/>
          <a:stretch>
            <a:fillRect/>
          </a:stretch>
        </p:blipFill>
        <p:spPr>
          <a:xfrm>
            <a:off x="1225855" y="862726"/>
            <a:ext cx="5086140" cy="4280774"/>
          </a:xfrm>
          <a:prstGeom prst="rect">
            <a:avLst/>
          </a:prstGeom>
        </p:spPr>
      </p:pic>
    </p:spTree>
    <p:extLst>
      <p:ext uri="{BB962C8B-B14F-4D97-AF65-F5344CB8AC3E}">
        <p14:creationId xmlns:p14="http://schemas.microsoft.com/office/powerpoint/2010/main" val="23028598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97000853-BF10-4359-8170-2020C8B263B0}"/>
              </a:ext>
            </a:extLst>
          </p:cNvPr>
          <p:cNvPicPr>
            <a:picLocks noChangeAspect="1"/>
          </p:cNvPicPr>
          <p:nvPr/>
        </p:nvPicPr>
        <p:blipFill>
          <a:blip r:embed="rId4"/>
          <a:stretch>
            <a:fillRect/>
          </a:stretch>
        </p:blipFill>
        <p:spPr>
          <a:xfrm>
            <a:off x="976135" y="862726"/>
            <a:ext cx="5672494" cy="4115181"/>
          </a:xfrm>
          <a:prstGeom prst="rect">
            <a:avLst/>
          </a:prstGeom>
        </p:spPr>
      </p:pic>
    </p:spTree>
    <p:extLst>
      <p:ext uri="{BB962C8B-B14F-4D97-AF65-F5344CB8AC3E}">
        <p14:creationId xmlns:p14="http://schemas.microsoft.com/office/powerpoint/2010/main" val="3145242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5" name="Picture 4">
            <a:extLst>
              <a:ext uri="{FF2B5EF4-FFF2-40B4-BE49-F238E27FC236}">
                <a16:creationId xmlns:a16="http://schemas.microsoft.com/office/drawing/2014/main" id="{09AE0B58-0AB7-4EB4-B6E7-FACE414DDDEF}"/>
              </a:ext>
            </a:extLst>
          </p:cNvPr>
          <p:cNvPicPr>
            <a:picLocks noChangeAspect="1"/>
          </p:cNvPicPr>
          <p:nvPr/>
        </p:nvPicPr>
        <p:blipFill>
          <a:blip r:embed="rId4"/>
          <a:stretch>
            <a:fillRect/>
          </a:stretch>
        </p:blipFill>
        <p:spPr>
          <a:xfrm>
            <a:off x="1088826" y="862726"/>
            <a:ext cx="4700579" cy="4344678"/>
          </a:xfrm>
          <a:prstGeom prst="rect">
            <a:avLst/>
          </a:prstGeom>
        </p:spPr>
      </p:pic>
    </p:spTree>
    <p:extLst>
      <p:ext uri="{BB962C8B-B14F-4D97-AF65-F5344CB8AC3E}">
        <p14:creationId xmlns:p14="http://schemas.microsoft.com/office/powerpoint/2010/main" val="41023926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AC2707BC-6732-4860-83DC-A9A2259B7858}"/>
              </a:ext>
            </a:extLst>
          </p:cNvPr>
          <p:cNvPicPr>
            <a:picLocks noChangeAspect="1"/>
          </p:cNvPicPr>
          <p:nvPr/>
        </p:nvPicPr>
        <p:blipFill>
          <a:blip r:embed="rId4"/>
          <a:stretch>
            <a:fillRect/>
          </a:stretch>
        </p:blipFill>
        <p:spPr>
          <a:xfrm>
            <a:off x="855514" y="862726"/>
            <a:ext cx="5639290" cy="4263463"/>
          </a:xfrm>
          <a:prstGeom prst="rect">
            <a:avLst/>
          </a:prstGeom>
        </p:spPr>
      </p:pic>
    </p:spTree>
    <p:extLst>
      <p:ext uri="{BB962C8B-B14F-4D97-AF65-F5344CB8AC3E}">
        <p14:creationId xmlns:p14="http://schemas.microsoft.com/office/powerpoint/2010/main" val="2676314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you have decided on the board for your next development project, where do you find development boards supported by Yocto Project BSP?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good starting point is the website for the board itself. In many cases, you can find links to the Yocto Project or to a community providing hardware support.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maintains a searchable BSP page on its website with an overview of the boards and BSPs that are hosted on Yocto Project repositories.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These BSPs are provided by organizations, commercial and open source, that support the Yocto Project through resources and development work.</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Some are listed as Yocto Project Compatible, a status that functions as a recognition by the Yocto Project of organizations who support the project.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8609770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Yocto Project Compatible does not imply that layers without that status are incompatible, only that those layers listed as Yocto Project Compatible have gone through a vetting process and are supported by a Yocto Project member organization.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Git repository  hosts many BSP layers, including ones that are not officially Yocto Project certified.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list of BSP layers includes the following: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meta-fsl-arm: BSP layer for Freescale platforms using SoC based on ARM architecture.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meta-fsl-ppc: BSP layer for Freescale platforms using SoC based on PowerPC architecture.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 Compound BSP layer for Intel platforms based on x86 and x86_64 architectures. This layer contains multiple sublayers for the actual platforms.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meta-intel-galileo: BSP layer for Intel Galileo platform support.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meta-intel-quark: BSP layer for Intel Quark platform support.</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70840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How to Destroy Your Board!</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Unlike the Arduino Uno, the microprocessor on the boards cannot be replaced—if you damage the SoC or SiP, you will need to buy a new board! Here are some things that you should never do:</a:t>
            </a:r>
          </a:p>
          <a:p>
            <a:pPr marL="114300" indent="0" algn="just">
              <a:buNone/>
            </a:pPr>
            <a:endParaRPr lang="en-CA" sz="1400" dirty="0"/>
          </a:p>
          <a:p>
            <a:pPr algn="just">
              <a:buFont typeface="Wingdings" panose="05000000000000000000" pitchFamily="2" charset="2"/>
              <a:buChar char="q"/>
            </a:pPr>
            <a:r>
              <a:rPr lang="en-CA" sz="1400" dirty="0"/>
              <a:t>Do not shut the board down by pulling out the power jack/USB power. Correctly shut the board down by using a software shutdown (e.g., by pressing the power button once) or by holding the power button for about eight seconds for a “hard” power down. This enables the power management IC (PMIC) to shut down the board correctly. If you need to remove power by disconnecting the power supply, hold the reset button while doing so to lower system power usage.</a:t>
            </a:r>
          </a:p>
          <a:p>
            <a:pPr marL="114300" indent="0" algn="just">
              <a:buNone/>
            </a:pPr>
            <a:endParaRPr lang="en-CA" sz="1400" dirty="0"/>
          </a:p>
          <a:p>
            <a:pPr algn="just">
              <a:buFont typeface="Wingdings" panose="05000000000000000000" pitchFamily="2" charset="2"/>
              <a:buChar char="q"/>
            </a:pPr>
            <a:r>
              <a:rPr lang="en-CA" sz="1400" dirty="0"/>
              <a:t>Do not place a powered board on metal surfaces (e.g., aluminum-finish computers) or on worktops with stray/cut-off wire segments, resistors, etc. If you short the pins (or the solder points) on the expansion headers, you can easily destroy your board. You can buy a case from suppliers such as Adafruit. Alternatively, you can attach small rubber feet to the board.</a:t>
            </a:r>
          </a:p>
          <a:p>
            <a:pPr marL="114300" indent="0" algn="just">
              <a:buNone/>
            </a:pPr>
            <a:endParaRPr lang="en-CA" sz="1400" dirty="0"/>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9923336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meta-minnow: BSP layer for the original MinnowBoard (not the MinnowBoard Max, which is supported by meta-intel).</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meta-raspberrypi: BSP layer for Raspberry Pi 1 and Raspberry Pi 2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meta-renesas: BSP layer for Renesas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meta-ti: BSP layer for Texas Instruments devices, including extended hardware support for the BeagleBone that is not provided by meta-yocto-bsp.</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meta-xilinx: BSP layer for Xilinx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meta-zynq: BSP layer for Zynq devices</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124060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Building with an External Yocto Project BSP (Summary)</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Yocto Project BSPs are layers, and building with them is as easy as 1-2-3:</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1. Include the BSP layer with your build environment by adding its path to the BBLAYERS variable in conf/bblayers.conf.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2. Assign the machine from the BSP you want to build for to the MACHINE variable in conf/local.conf.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3. Choose an image target and start your build—for instance, bitbake -k coreimage-minimal. It is good advice to start with a small image, just capable of booting to the console command line, such as core-image-minimal or core- image-base. If that works, you can test a larger image such as core-imagesato or start building your own custom image recipe. Some BSPs contain their own image targets, which are a good starting point too.</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9501521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11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5291798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Assignment #6 An overview on Yocto + QUIZ </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review on what we have learned during the previous sessions, watch the video with the following link in class, take notes, and at the end the instructor will ask you questions based on the video. (Deadline: In-class Activity)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hlinkClick r:id="rId3"/>
              </a:rPr>
              <a:t>https://www.youtube.com/watch?v=-J2Om1S-kBM</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8190764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18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8607460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02598"/>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4861"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have learnt how all of the code is built and executed directly on the Beagle boards. However, for larger projects this can be impractical, as you may need to manage many source files within a single project.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addition, compilation times can be slow on the Beagle boards for building large projects. Here we want to describe how you can use your desktop computer (through establishing a full-featured cross-compilation environment) to develop applications that can be deployed directly to any Beagle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define the cross-compilation tool one can define it as a code compiling tool for one computer system on another or different computer system which is mainly called the host. In other words, one can say a tool that compiles from one architecture to another architecture. It can be used when the target system is too small for the host and their application includes in the embedded system design and for gaming console usage. Keeping this definition in mind one can say that the task is to get the executable for just for our beaglebone black which has the arm architecture as compared to the host which of the Intel x86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spTree>
    <p:extLst>
      <p:ext uri="{BB962C8B-B14F-4D97-AF65-F5344CB8AC3E}">
        <p14:creationId xmlns:p14="http://schemas.microsoft.com/office/powerpoint/2010/main" val="6341997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Linux is generally used on the desktop computer for this task, as cross-compiling code that is written under Windows/macOS to run on an ARM Linux device is a challenging process, particularly when integrating third-party libraries. Therefore, if you are using Windows/macOS you can use the VirtualBox configuration.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environment and configuration for cross-platform development are ever-evolving processes. The primary aim is to ensure that you grasp the concepts behind cross-compilation and that you see practical examples of the tools in use.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first step in cross-compiling Linux applications is the installation of a Linux toolchain. A toolchain is suitably named, as it is a set of software development tools and libraries (such as gcc, gdb, glibc) that are chained together to enable you to build executable code on one operating system on one type of machine, such as a 64-bit Linux OS on an Intel x86 machine, but to execute them on a different operating system and/or a different architecture, such as a 32-bit Linux OS on an ARM device.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spTree>
    <p:extLst>
      <p:ext uri="{BB962C8B-B14F-4D97-AF65-F5344CB8AC3E}">
        <p14:creationId xmlns:p14="http://schemas.microsoft.com/office/powerpoint/2010/main" val="29787956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section assumes that the sudo tool is available on your desktop machine. You must also ensure that your user account is in the sudo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more /etc/hostname desktop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groups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 cdrom floppy sudo audio dip video plugdev netdev bluetooth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Scanner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not, use a root terminal or console to add the user to the sudo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root@desktop:~# adduser molloyd sudo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begin, you can discover detailed information about your Linux version on your Beagle board by typing the following commands individually or together using &amp;&amp;. This information is valuable when deciding which particular toolchain to use.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uname -a &amp;&amp; cat /etc/os-release &amp;&amp; cat /proc/version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Linux ebb 4.14.44-ti-rt-r51 #1 SMP PREEMPT 2018 armv7l GNU/Linux</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PRETTY_NAME="Debian GNU/Linux 9 (stretch)"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Linux version 4.14.44-ti-rt-r51 (Debian 6.3.0-18+deb9u1)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#1 SMP PREEMPT Fri Jun 1 08:15:35 UTC 2018</a:t>
            </a:r>
          </a:p>
        </p:txBody>
      </p:sp>
      <p:pic>
        <p:nvPicPr>
          <p:cNvPr id="4" name="Picture 3">
            <a:extLst>
              <a:ext uri="{FF2B5EF4-FFF2-40B4-BE49-F238E27FC236}">
                <a16:creationId xmlns:a16="http://schemas.microsoft.com/office/drawing/2014/main" id="{EF980626-11F8-4E0F-87FC-F2F11B9F2B9D}"/>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31006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Traditionally, installing a toolchain was a complex task that involved the integration of many different tools and platform configurations.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Thankfully, the latest versions of Debian have strong support for cross-building through the cross-toolchain repository.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other toolchains available, such as Linaro (www.linaro.org/downloads/), but the Debian cross toolchain is a good starting point. You can list the available toolchains as follows: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apt-cache search cross-build-essential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crossbuild-essential-arm64 -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crossbuild-essential-armel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crossbuild-essential-armhf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crossbuild-essential-mipsel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crossbuild-essential-powerpc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crossbuild-essential-ppc64el - Info list of cross-build-essential packages</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655969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need the ARM hard float (armhf) package for building software that is deployed to the Beagle boards.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install crossbuild-essential-armhf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gcc-6-arm-linux-gnueabihf (6.3.0-18cross1)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g++-6-arm-linux-gnueabihf (6.3.0-18cross1)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crossbuild-essential-armhf (12.3)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installation can be tested by calling the compiler directly.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-v</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COLLECT_GCC=arm-linux-gnueabihf-g++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Thread model: posix</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gcc version 6.3.0 20170516 (Debian 6.3.0-18)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compiler name is preceded by a triple X-Y-Z, where X identifies the architecture as arm, Y identifies the vendor (typically absent for Linux), and Z identifies the application binary interface (ABI) as linux-gnueabihf. </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103050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How to Destroy Your Board!</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q"/>
            </a:pPr>
            <a:r>
              <a:rPr lang="en-CA" sz="1400" dirty="0"/>
              <a:t>Do not connect circuits that source/sink other than very low currents from/to the expansion headers. The maximum current that you can source from many of these header pins is 4-6 mA and the maximum current you can sink is 8 mA. The power rail and ground pins can source and sink larger currents. The Arduino allows currents of 40 mA on each input/ output.</a:t>
            </a:r>
          </a:p>
          <a:p>
            <a:pPr marL="114300" indent="0" algn="just">
              <a:buNone/>
            </a:pPr>
            <a:r>
              <a:rPr lang="en-CA" sz="1400" dirty="0"/>
              <a:t> </a:t>
            </a:r>
          </a:p>
          <a:p>
            <a:pPr algn="just">
              <a:buFont typeface="Wingdings" panose="05000000000000000000" pitchFamily="2" charset="2"/>
              <a:buChar char="q"/>
            </a:pPr>
            <a:r>
              <a:rPr lang="en-CA" sz="1400" dirty="0"/>
              <a:t>The GPIO pins are 3.3 V tolerant (most of the ADCs are 1.8 V tolerant). Do not connect a circuit that is powered at 5 V or you will destroy the board.</a:t>
            </a:r>
          </a:p>
          <a:p>
            <a:pPr marL="114300" indent="0" algn="just">
              <a:buNone/>
            </a:pPr>
            <a:endParaRPr lang="en-CA" sz="1400" dirty="0"/>
          </a:p>
          <a:p>
            <a:pPr algn="just">
              <a:buFont typeface="Wingdings" panose="05000000000000000000" pitchFamily="2" charset="2"/>
              <a:buChar char="q"/>
            </a:pPr>
            <a:r>
              <a:rPr lang="en-CA" sz="1400" dirty="0"/>
              <a:t>Do not connect circuits that apply power to the expansion header while the board is not powered on. Make sure that all self-powered interfacing circuits are gated by the 3.3 V supply line or through the use of optocouplers.</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22289297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embedded ABI (EABI) defines a standardized machine-code-level interface between compiled programs, compiled libraries, and the OS, which aims to ensure that binary code created with one toolchain can be linked with a project that uses a different toolchain or compiler.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Therefore, linux-gnueabihf can be read as the GNU EABI for Linux that supports hardware-accelerated floating-point operations (i.e., hard floats). Hard float operations are much faster than soft float operations as they take advantage of the microprocessor’s on-chip floating-point unit (FPU), rather than having to perform the calculations using software (i.e., soft floats).</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36564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test that the toolchain is working correctly by writing a short C++ program, testcross.cpp, which can be compiled into binary code using the cross-compiler.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nano testcross.cpp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more testcross.cpp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#include&lt;iostream&gt;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using namespace std;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int main(){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cout &lt;&lt; "Testing cross compilation for armhf" &lt;&lt; endl;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return 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ls -l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-rwxr-xr-x 1 molloyd or 9184 Jun 6 19:05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-rw-r--r-- 1 molloyd row 125 Jun 6 19:03 testcross.cpp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The binary file has an executable flag, but when the binary is invoked, it fails to execute. This is unsurprising, as we are attempting to execute ARM binary instructions on an Intel x86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bash: ./testcross: cannot execute binary file: Exec format error</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162554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the program can be transferred to a Beagle board using sftp as follows: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sftp debian@192.168.7.2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debian@192.168.7.2's password: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Connected to 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sftp&gt; put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Uploading testcross to /home/debian/testcross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sftp&gt; bye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Then SSH to the Beagle board from the desktop machine to confirm that the program works correctly.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ssh debian@192.168.7.2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debian@192.168.7.2's password: temppwd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ls -l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-rwxr-xr-x 1 debian temped 9184 Jun 4 05:59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Success! If you see this output, then you are able to build a binary on the desktop </a:t>
            </a:r>
          </a:p>
          <a:p>
            <a:pPr marL="114300" indent="0" algn="just">
              <a:buClr>
                <a:srgbClr val="000000"/>
              </a:buClr>
              <a:buNone/>
              <a:defRPr/>
            </a:pPr>
            <a:r>
              <a:rPr lang="en-US" sz="1400" dirty="0"/>
              <a:t>        machine that can be executed directly on the Beagle board.</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915253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Finally, you can use the ldd tool to display the shared library dependencies of the program, which can be useful in debugging dependency problems.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ldd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linux-vdso.so.1 (0xbef55000)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libstdc++.so.6 =&gt; /usr/lib/arm-linux-gnueabihf/libstdc++.so.6 (0xb6e9b000)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libm.so.6 =&gt; /lib/arm-linux-gnueabihf/libm.so.6 (0xb6e23000)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libgcc_s.so.1 =&gt; /lib/arm-linux-gnueabihf/libgcc_s.so.1 (0xb6dfa000)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libc.so.6 =&gt; /lib/arm-linux-gnueabihf/libc.so.6 (0xb6d0c000)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/lib/ld-linux-armhf.so.3 (0xb6fb9000)</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437830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97770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package called QEMU can be installed on the desktop machine so that it can emulate the armhf architecture. This is called user-mode emulation.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QEMU can also perform full computer-mode emulation, just like VirtualBox.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install the QEMU user-mode emulation as follows (please check that you are back on the desktop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install </a:t>
            </a:r>
            <a:r>
              <a:rPr lang="en-US" sz="1000" dirty="0" err="1"/>
              <a:t>qemu</a:t>
            </a:r>
            <a:r>
              <a:rPr lang="en-US" sz="1000" dirty="0"/>
              <a:t>-user-static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must then notify </a:t>
            </a:r>
            <a:r>
              <a:rPr lang="en-US" sz="1400" dirty="0" err="1"/>
              <a:t>dpkg</a:t>
            </a:r>
            <a:r>
              <a:rPr lang="en-US" sz="1400" dirty="0"/>
              <a:t> that you want to install library packages from multiple architectures on the current machine—in this case for armhf.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t>
            </a:r>
            <a:r>
              <a:rPr lang="en-US" sz="1000" dirty="0" err="1"/>
              <a:t>dpkg</a:t>
            </a:r>
            <a:r>
              <a:rPr lang="en-US" sz="1000" dirty="0"/>
              <a:t> --add-architecture 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t>
            </a:r>
            <a:r>
              <a:rPr lang="en-US" sz="1000" dirty="0" err="1"/>
              <a:t>dpkg</a:t>
            </a:r>
            <a:r>
              <a:rPr lang="en-US" sz="1000" dirty="0"/>
              <a:t> --print-foreign-architectures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result should be: </a:t>
            </a:r>
            <a:r>
              <a:rPr lang="en-US" sz="1000" dirty="0" err="1"/>
              <a:t>armhf</a:t>
            </a:r>
            <a:endParaRPr lang="en-US" sz="10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8057155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2497"/>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645197"/>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call to apt update will now list additional packages that are related to this new foreign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update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Get:7 http://ftp.us.debian.org/debian stretch-updates/main armhf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Get:8 http://ftp.us.debian.org/debian stretch/main armhf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All packages are up to date.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armhf instructions can now be emulated on the x86 machine (with a performance cost), and the test program can execute on the desktop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-static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-static flag indicates that the library code is to be statically built into the executable binary. Errors will otherwise arise, as the appropriate libraries are not present in the correct locations on the x86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/lib/ld-linux-armhf.so.3: No such file or directory</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4354690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error indicates that the ld-linux-armhf.so.3 file is not in the system library directory. A search of the filesystem locates it in the /usr/arm-</a:t>
            </a:r>
            <a:r>
              <a:rPr lang="en-US" sz="1400" dirty="0" err="1"/>
              <a:t>linuxgnueabihf</a:t>
            </a:r>
            <a:r>
              <a:rPr lang="en-US" sz="1400" dirty="0"/>
              <a:t>/lib/ directory.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stat /usr/arm-linux-gnueabihf/lib/ld-linux-armhf.so.3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File: /usr/arm-linux-gnueabihf/lib/ld-linux-armhf.so.3 -&gt; ld-2.24.so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Size: 10 Blocks: 0 IO Block: 4096 symbolic link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Device: 801h/2049d </a:t>
            </a:r>
            <a:r>
              <a:rPr lang="en-US" sz="1000" dirty="0" err="1"/>
              <a:t>Inode</a:t>
            </a:r>
            <a:r>
              <a:rPr lang="en-US" sz="1000" dirty="0"/>
              <a:t>: 3673783 Links: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Access: (0777/</a:t>
            </a:r>
            <a:r>
              <a:rPr lang="en-US" sz="1000" dirty="0" err="1"/>
              <a:t>lrwxrwxrwx</a:t>
            </a:r>
            <a:r>
              <a:rPr lang="en-US" sz="1000" dirty="0"/>
              <a:t>) </a:t>
            </a:r>
            <a:r>
              <a:rPr lang="en-US" sz="1000" dirty="0" err="1"/>
              <a:t>Uid</a:t>
            </a:r>
            <a:r>
              <a:rPr lang="en-US" sz="1000" dirty="0"/>
              <a:t>: ( 0/ root) Gid: ( 0/ root)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Access: 2018-06-06 19:05:59.596392591 -0400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Modify: 2017-05-16 00:01:45.000000000 -0400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Change: 2018-06-06 18:53:51.324392591 -0400</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One approach to solving this issue is to explicitly call the QEMU tool and specify the library directory, whereupon the program is emulated correctly.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t>
            </a:r>
            <a:r>
              <a:rPr lang="en-US" sz="1000" dirty="0" err="1"/>
              <a:t>qemu</a:t>
            </a:r>
            <a:r>
              <a:rPr lang="en-US" sz="1000" dirty="0"/>
              <a:t>-arm-static -L /usr/arm-linux-gnueabihf/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603709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2497"/>
            <a:ext cx="8520600" cy="572700"/>
          </a:xfrm>
          <a:prstGeom prst="rect">
            <a:avLst/>
          </a:prstGeom>
          <a:noFill/>
          <a:ln>
            <a:noFill/>
          </a:ln>
        </p:spPr>
        <p:txBody>
          <a:bodyPr spcFirstLastPara="1" wrap="square" lIns="91425" tIns="91425" rIns="91425" bIns="91425" anchor="t" anchorCtr="0">
            <a:noAutofit/>
          </a:bodyPr>
          <a:lstStyle/>
          <a:p>
            <a:r>
              <a:rPr lang="en-US" dirty="0"/>
              <a:t>Cross-Compilation Using Eclipse</a:t>
            </a:r>
            <a:br>
              <a:rPr lang="en-US" dirty="0"/>
            </a:br>
            <a:endParaRPr lang="en-US" dirty="0"/>
          </a:p>
        </p:txBody>
      </p:sp>
      <p:sp>
        <p:nvSpPr>
          <p:cNvPr id="65" name="Google Shape;65;p2"/>
          <p:cNvSpPr txBox="1">
            <a:spLocks noGrp="1"/>
          </p:cNvSpPr>
          <p:nvPr>
            <p:ph type="body" idx="1"/>
          </p:nvPr>
        </p:nvSpPr>
        <p:spPr>
          <a:xfrm>
            <a:off x="251879" y="65308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is an integrated development environment (IDE) that enables you to manage your code and integrate cross-compilation tools, debuggers, and other plug-ins to create a sophisticated development platform.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It can even be extended to provide full remote debugging support for applications that are physically running on your Beagle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is a powerful feature that enables you to debug software applications that are interfacing with the real hardware in your projects but view the debug values within your desktop Eclipse environment.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is written in Java and was initially focused on Java software development.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Eclipse has excellent support for C/C++ development using the C/C++ Development Tooling (CDT) extension.</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2665666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366939"/>
            <a:ext cx="8520600" cy="572700"/>
          </a:xfrm>
          <a:prstGeom prst="rect">
            <a:avLst/>
          </a:prstGeom>
          <a:noFill/>
          <a:ln>
            <a:noFill/>
          </a:ln>
        </p:spPr>
        <p:txBody>
          <a:bodyPr spcFirstLastPara="1" wrap="square" lIns="91425" tIns="91425" rIns="91425" bIns="91425" anchor="t" anchorCtr="0">
            <a:noAutofit/>
          </a:bodyPr>
          <a:lstStyle/>
          <a:p>
            <a:r>
              <a:rPr lang="en-US" dirty="0"/>
              <a:t>Installing Eclipse on Desktop Linux</a:t>
            </a:r>
            <a:br>
              <a:rPr lang="en-US" dirty="0"/>
            </a:br>
            <a:endParaRPr lang="en-US" dirty="0"/>
          </a:p>
        </p:txBody>
      </p:sp>
      <p:sp>
        <p:nvSpPr>
          <p:cNvPr id="65" name="Google Shape;65;p2"/>
          <p:cNvSpPr txBox="1">
            <a:spLocks noGrp="1"/>
          </p:cNvSpPr>
          <p:nvPr>
            <p:ph type="body" idx="1"/>
          </p:nvPr>
        </p:nvSpPr>
        <p:spPr>
          <a:xfrm>
            <a:off x="149330" y="13242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IDE requires Java JRE as a prerequisite. Therefore,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a:t>
            </a:r>
            <a:r>
              <a:rPr lang="en-US" sz="1000" dirty="0" err="1"/>
              <a:t>sudo</a:t>
            </a:r>
            <a:r>
              <a:rPr lang="en-US" sz="1000" dirty="0"/>
              <a:t> apt install default-</a:t>
            </a:r>
            <a:r>
              <a:rPr lang="en-US" sz="1000" dirty="0" err="1"/>
              <a:t>jre</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Using a web browser on your Linux desktop or Linux desktop VM running under Windows, download the Eclipse installer from </a:t>
            </a:r>
            <a:r>
              <a:rPr lang="en-US" sz="1400" dirty="0">
                <a:hlinkClick r:id="rId3"/>
              </a:rPr>
              <a:t>www.eclipse.org</a:t>
            </a:r>
            <a:r>
              <a:rPr lang="en-US" sz="1400" dirty="0"/>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version of Eclipse that is used in this guide is Oxygen, which was released in April 2018.</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you have downloaded Eclipse, decide whether you want to install it for all users or only for the current user by extracting the archive in a suitable location.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5208380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Installing Eclipse on Desktop Linux</a:t>
            </a:r>
            <a:br>
              <a:rPr lang="en-US" dirty="0"/>
            </a:br>
            <a:endParaRPr lang="en-US" dirty="0"/>
          </a:p>
        </p:txBody>
      </p:sp>
      <p:sp>
        <p:nvSpPr>
          <p:cNvPr id="65" name="Google Shape;65;p2"/>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a:t>
            </a:r>
            <a:r>
              <a:rPr lang="en-US" sz="1400" dirty="0" err="1"/>
              <a:t>Iceweasel</a:t>
            </a:r>
            <a:r>
              <a:rPr lang="en-US" sz="1400" dirty="0"/>
              <a:t>, Firefox, or Chromium browser will download the file to the user’s ~/Downloads/ directory. Therefore, use the following steps to install Eclipse in a user’s account: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a:t>
            </a:r>
            <a:r>
              <a:rPr lang="en-US" sz="1000" dirty="0" err="1"/>
              <a:t>mkdir</a:t>
            </a:r>
            <a:r>
              <a:rPr lang="en-US" sz="1000" dirty="0"/>
              <a:t> temp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cd Downloads/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ls eclipse*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eclipse-inst-linux64.tar.gz</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tar -</a:t>
            </a:r>
            <a:r>
              <a:rPr lang="en-US" sz="1000" dirty="0" err="1"/>
              <a:t>xvf</a:t>
            </a:r>
            <a:r>
              <a:rPr lang="en-US" sz="1000" dirty="0"/>
              <a:t> eclipse-inst-jre-linux64.tar.gz  -C ~/temp/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cd ~/temp/eclipse-installer/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:~/temp/eclipse-installer$ </a:t>
            </a:r>
            <a:r>
              <a:rPr lang="en-US" sz="1000" dirty="0" err="1"/>
              <a:t>sudo</a:t>
            </a:r>
            <a:r>
              <a:rPr lang="en-US" sz="1000" dirty="0"/>
              <a:t> ./eclipse-</a:t>
            </a:r>
            <a:r>
              <a:rPr lang="en-US" sz="1000" dirty="0" err="1"/>
              <a:t>inst</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At this point, you can use Eclipse to create C++ applications on the desktop machine that are deployed to the desktop machine as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:~/temp$ eclipse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since the target platform is your Beagle board, Eclipse must be configured for cross-compilation.</a:t>
            </a:r>
            <a:endParaRPr lang="en-US" sz="10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28705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Linux Distributions for Beagle Boards</a:t>
            </a:r>
            <a:endParaRPr dirty="0"/>
          </a:p>
        </p:txBody>
      </p:sp>
      <p:sp>
        <p:nvSpPr>
          <p:cNvPr id="65" name="Google Shape;65;p2"/>
          <p:cNvSpPr txBox="1">
            <a:spLocks noGrp="1"/>
          </p:cNvSpPr>
          <p:nvPr>
            <p:ph type="body" idx="1"/>
          </p:nvPr>
        </p:nvSpPr>
        <p:spPr>
          <a:xfrm>
            <a:off x="107812" y="593159"/>
            <a:ext cx="8894085" cy="4059160"/>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word embedded in the term embedded Linux is used to convey the presence of an embedded system whose main part is a hardware platform like a beagle bone. Linux is released under the GNU General Public License (GPL), which grants users the freedom to use and modify its code in any way; so, free generally refers to “freedom” rather than to “without cost.”</a:t>
            </a:r>
          </a:p>
          <a:p>
            <a:pPr algn="just">
              <a:buFont typeface="Wingdings" panose="05000000000000000000" pitchFamily="2" charset="2"/>
              <a:buChar char="q"/>
            </a:pPr>
            <a:r>
              <a:rPr lang="en-CA" sz="1400" dirty="0"/>
              <a:t>The freedom to use the software for any purpose</a:t>
            </a:r>
          </a:p>
          <a:p>
            <a:pPr algn="just">
              <a:buFont typeface="Wingdings" panose="05000000000000000000" pitchFamily="2" charset="2"/>
              <a:buChar char="q"/>
            </a:pPr>
            <a:r>
              <a:rPr lang="en-CA" sz="1400" dirty="0"/>
              <a:t>The freedom to change the software to suit your needs</a:t>
            </a:r>
          </a:p>
          <a:p>
            <a:pPr algn="just">
              <a:buFont typeface="Wingdings" panose="05000000000000000000" pitchFamily="2" charset="2"/>
              <a:buChar char="q"/>
            </a:pPr>
            <a:r>
              <a:rPr lang="en-CA" sz="1400" dirty="0"/>
              <a:t>The freedom to share the software with your friends and neighbors</a:t>
            </a:r>
          </a:p>
          <a:p>
            <a:pPr algn="just">
              <a:buFont typeface="Wingdings" panose="05000000000000000000" pitchFamily="2" charset="2"/>
              <a:buChar char="q"/>
            </a:pPr>
            <a:r>
              <a:rPr lang="en-CA" sz="1400" dirty="0"/>
              <a:t>and, the freedom to share the changes you make </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Even if you are using a distribution that you downloaded “for free,” it can cost you significant effort to tailor libraries and device drivers to suit the particular components and modules that you want to use in your product development.</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There are many different distributions of Linux for embedded system platforms, including expensive proprietary versions for real-time programming, but the main open-source distributions used by the community on the Beagle boards include Debian, Ångström, Ubuntu, and Arch Linux. </a:t>
            </a:r>
          </a:p>
          <a:p>
            <a:pPr algn="just">
              <a:buFont typeface="Wingdings" panose="05000000000000000000" pitchFamily="2" charset="2"/>
              <a:buChar char="ü"/>
            </a:pPr>
            <a:endParaRPr lang="en-CA" sz="1400" dirty="0"/>
          </a:p>
        </p:txBody>
      </p:sp>
    </p:spTree>
    <p:extLst>
      <p:ext uri="{BB962C8B-B14F-4D97-AF65-F5344CB8AC3E}">
        <p14:creationId xmlns:p14="http://schemas.microsoft.com/office/powerpoint/2010/main" val="29248681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sp>
        <p:nvSpPr>
          <p:cNvPr id="65" name="Google Shape;65;p2"/>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When Eclipse starts up, you can choose the default workspace directory, and then you will see a brief guide that describes C/C++ development. (I myself have used the root for that: /home/Mahmoud/eclipse)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begin configuration by creating a new project using File ➪ New ➪ C/C++ project ➪ C++ Managed Build.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As illustrated in the following Figure part (a), set the project name to </a:t>
            </a:r>
            <a:r>
              <a:rPr lang="en-US" sz="1400" dirty="0" err="1"/>
              <a:t>Beagle_Test</a:t>
            </a:r>
            <a:r>
              <a:rPr lang="en-US" sz="1400" dirty="0"/>
              <a:t>, pick the project type Hello World C++ Project, and set the toolchain to be Cross GCC.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Repeatedly click Next until you see the Cross GCC Command dialog, as illustrated in the Figure part(b).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Enter arm-linux-gnueabihf- for the cross-compiler prefix and set its path to /usr/bin. Finally, click Finish.</a:t>
            </a:r>
            <a:endParaRPr lang="en-US" sz="1000" dirty="0"/>
          </a:p>
        </p:txBody>
      </p:sp>
    </p:spTree>
    <p:extLst>
      <p:ext uri="{BB962C8B-B14F-4D97-AF65-F5344CB8AC3E}">
        <p14:creationId xmlns:p14="http://schemas.microsoft.com/office/powerpoint/2010/main" val="5220017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6" name="Picture 5">
            <a:extLst>
              <a:ext uri="{FF2B5EF4-FFF2-40B4-BE49-F238E27FC236}">
                <a16:creationId xmlns:a16="http://schemas.microsoft.com/office/drawing/2014/main" id="{119F7239-F96C-4130-9D58-729EF69C6BC4}"/>
              </a:ext>
            </a:extLst>
          </p:cNvPr>
          <p:cNvPicPr>
            <a:picLocks noChangeAspect="1"/>
          </p:cNvPicPr>
          <p:nvPr/>
        </p:nvPicPr>
        <p:blipFill>
          <a:blip r:embed="rId4"/>
          <a:stretch>
            <a:fillRect/>
          </a:stretch>
        </p:blipFill>
        <p:spPr>
          <a:xfrm>
            <a:off x="578598" y="888570"/>
            <a:ext cx="7144892" cy="3728193"/>
          </a:xfrm>
          <a:prstGeom prst="rect">
            <a:avLst/>
          </a:prstGeom>
        </p:spPr>
      </p:pic>
    </p:spTree>
    <p:extLst>
      <p:ext uri="{BB962C8B-B14F-4D97-AF65-F5344CB8AC3E}">
        <p14:creationId xmlns:p14="http://schemas.microsoft.com/office/powerpoint/2010/main" val="27071949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Eclipse IDE is now configured for cross-compilation using the cross compilation toolchain that was set up at the beginning of this chapter.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choose Project ➪ Build All and then run on the desktop machine by clicking the green arrow or (Run ➪ Run).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the following Figure this results in the message !!!Hello World!!! appearing in the Console window? No.</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appears on the desktop computer only if you have installed QEMU</a:t>
            </a:r>
            <a:r>
              <a:rPr lang="en-US" sz="1400" b="1" dirty="0"/>
              <a:t>, as the executable contains ARM machine code</a:t>
            </a:r>
            <a:r>
              <a:rPr lang="en-US" sz="1400" dirty="0"/>
              <a:t>, which is clear from the binary name “</a:t>
            </a:r>
            <a:r>
              <a:rPr lang="en-US" sz="1400" dirty="0" err="1"/>
              <a:t>Beagle_Test</a:t>
            </a:r>
            <a:r>
              <a:rPr lang="en-US" sz="1400" dirty="0"/>
              <a:t> - [arm/le]” that is highlighted on the top left of the Figure. </a:t>
            </a:r>
            <a:endParaRPr lang="en-US" sz="1000" dirty="0"/>
          </a:p>
        </p:txBody>
      </p:sp>
    </p:spTree>
    <p:extLst>
      <p:ext uri="{BB962C8B-B14F-4D97-AF65-F5344CB8AC3E}">
        <p14:creationId xmlns:p14="http://schemas.microsoft.com/office/powerpoint/2010/main" val="12081192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preceding steps provide a quick way of configuring the cross-compilation settings within Eclipse Oxygen. </a:t>
            </a:r>
          </a:p>
          <a:p>
            <a:pPr marL="114300" indent="0" algn="just">
              <a:buClr>
                <a:srgbClr val="000000"/>
              </a:buClr>
              <a:buNone/>
              <a:defRPr/>
            </a:pPr>
            <a:endParaRPr lang="en-US" sz="1400" dirty="0"/>
          </a:p>
        </p:txBody>
      </p:sp>
      <p:pic>
        <p:nvPicPr>
          <p:cNvPr id="3" name="Picture 2">
            <a:extLst>
              <a:ext uri="{FF2B5EF4-FFF2-40B4-BE49-F238E27FC236}">
                <a16:creationId xmlns:a16="http://schemas.microsoft.com/office/drawing/2014/main" id="{8BB6F620-29D6-4088-85ED-DCD889362D1E}"/>
              </a:ext>
            </a:extLst>
          </p:cNvPr>
          <p:cNvPicPr>
            <a:picLocks noChangeAspect="1"/>
          </p:cNvPicPr>
          <p:nvPr/>
        </p:nvPicPr>
        <p:blipFill>
          <a:blip r:embed="rId4"/>
          <a:stretch>
            <a:fillRect/>
          </a:stretch>
        </p:blipFill>
        <p:spPr>
          <a:xfrm>
            <a:off x="1157890" y="1015631"/>
            <a:ext cx="6385214" cy="2928026"/>
          </a:xfrm>
          <a:prstGeom prst="rect">
            <a:avLst/>
          </a:prstGeom>
        </p:spPr>
      </p:pic>
    </p:spTree>
    <p:extLst>
      <p:ext uri="{BB962C8B-B14F-4D97-AF65-F5344CB8AC3E}">
        <p14:creationId xmlns:p14="http://schemas.microsoft.com/office/powerpoint/2010/main" val="32769546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Older versions of Eclipse (e.g., Kepler) require you to configure the cross-compiler using the project settings.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That option is still available within Eclipse Oxygen—select the project that was just created and then go to Project ➪ Properties. (If the option is grayed out, it likely means that the project is not selected.)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Go to C/C++ Build ➪ Settings and on the Tool Settings tab you should see the Cross Settings as illustrated in the following Figure.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Effectively, these settings mean that the arm-linux-gnueabihf-g++ command is used to compile the project code.</a:t>
            </a:r>
          </a:p>
          <a:p>
            <a:pPr marL="114300" indent="0" algn="just">
              <a:buClr>
                <a:srgbClr val="000000"/>
              </a:buClr>
              <a:buNone/>
              <a:defRPr/>
            </a:pPr>
            <a:endParaRPr lang="en-US" sz="1400" dirty="0"/>
          </a:p>
        </p:txBody>
      </p:sp>
    </p:spTree>
    <p:extLst>
      <p:ext uri="{BB962C8B-B14F-4D97-AF65-F5344CB8AC3E}">
        <p14:creationId xmlns:p14="http://schemas.microsoft.com/office/powerpoint/2010/main" val="2135783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It should not be necessary to set the C/C++ includes and library settings explicitly as they are included by default by gcc/g++.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However, it may be necessary at a later stage, particularly when using third-party libraries. </a:t>
            </a:r>
          </a:p>
        </p:txBody>
      </p:sp>
      <p:pic>
        <p:nvPicPr>
          <p:cNvPr id="3" name="Picture 2">
            <a:extLst>
              <a:ext uri="{FF2B5EF4-FFF2-40B4-BE49-F238E27FC236}">
                <a16:creationId xmlns:a16="http://schemas.microsoft.com/office/drawing/2014/main" id="{55F84E7C-DDF3-492F-9C63-16C5521F876C}"/>
              </a:ext>
            </a:extLst>
          </p:cNvPr>
          <p:cNvPicPr>
            <a:picLocks noChangeAspect="1"/>
          </p:cNvPicPr>
          <p:nvPr/>
        </p:nvPicPr>
        <p:blipFill>
          <a:blip r:embed="rId4"/>
          <a:stretch>
            <a:fillRect/>
          </a:stretch>
        </p:blipFill>
        <p:spPr>
          <a:xfrm>
            <a:off x="1159958" y="799036"/>
            <a:ext cx="6943725" cy="2324100"/>
          </a:xfrm>
          <a:prstGeom prst="rect">
            <a:avLst/>
          </a:prstGeom>
        </p:spPr>
      </p:pic>
    </p:spTree>
    <p:extLst>
      <p:ext uri="{BB962C8B-B14F-4D97-AF65-F5344CB8AC3E}">
        <p14:creationId xmlns:p14="http://schemas.microsoft.com/office/powerpoint/2010/main" val="34669140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87079"/>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106300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do this, go to Project ➪ Properties ➪ C/C++ General ➪ Paths and Symbols, and set the following:</a:t>
            </a:r>
          </a:p>
          <a:p>
            <a:pPr algn="just">
              <a:buClr>
                <a:srgbClr val="000000"/>
              </a:buClr>
              <a:buFont typeface="Wingdings" panose="05000000000000000000" pitchFamily="2" charset="2"/>
              <a:buChar char="q"/>
              <a:defRPr/>
            </a:pPr>
            <a:r>
              <a:rPr lang="en-US" sz="1400" dirty="0"/>
              <a:t>Select Includes ➪ GNU C (Include directories) ➪ Add ➪ File System ➪ File System, enter /usr/include/arm-linux-gnueabihf/, and click OK.</a:t>
            </a:r>
          </a:p>
          <a:p>
            <a:pPr algn="just">
              <a:buClr>
                <a:srgbClr val="000000"/>
              </a:buClr>
              <a:buFont typeface="Wingdings" panose="05000000000000000000" pitchFamily="2" charset="2"/>
              <a:buChar char="q"/>
              <a:defRPr/>
            </a:pPr>
            <a:r>
              <a:rPr lang="en-US" sz="1400" dirty="0"/>
              <a:t>Select Includes ➪ GNU C++ (Include directories) ➪ Add ➪ File System ➪File System, enter /usr/include/arm-linux-gnueabihf/</a:t>
            </a:r>
            <a:r>
              <a:rPr lang="en-US" sz="1400" dirty="0" err="1"/>
              <a:t>c++</a:t>
            </a:r>
            <a:r>
              <a:rPr lang="en-US" sz="1400" dirty="0"/>
              <a:t>/6/, and click OK.</a:t>
            </a:r>
          </a:p>
          <a:p>
            <a:pPr algn="just">
              <a:buClr>
                <a:srgbClr val="000000"/>
              </a:buClr>
              <a:buFont typeface="Wingdings" panose="05000000000000000000" pitchFamily="2" charset="2"/>
              <a:buChar char="q"/>
              <a:defRPr/>
            </a:pPr>
            <a:r>
              <a:rPr lang="en-US" sz="1400" dirty="0"/>
              <a:t>Select Library Paths (not Libraries) ➪ Add ➪ File System ➪ File System and enter /usr/lib/arm-linux-gnueabihf/. Click OK to apply the configuration.</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913265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Now you should be able to deploy the binary application (./</a:t>
            </a:r>
            <a:r>
              <a:rPr lang="en-US" sz="1400" dirty="0" err="1"/>
              <a:t>Beagle_test</a:t>
            </a:r>
            <a:r>
              <a:rPr lang="en-US" sz="1400" dirty="0"/>
              <a:t>) directly to your Beagle board, as it contains ARM machine code instructions. But at first we need to transfer its whole directory as</a:t>
            </a:r>
          </a:p>
          <a:p>
            <a:pPr marL="114300" indent="0" algn="just">
              <a:buClr>
                <a:srgbClr val="000000"/>
              </a:buClr>
              <a:buNone/>
              <a:defRPr/>
            </a:pPr>
            <a:r>
              <a:rPr lang="en-US" sz="1000" dirty="0" err="1"/>
              <a:t>molloyd@desktop</a:t>
            </a:r>
            <a:r>
              <a:rPr lang="en-US" sz="1000" dirty="0"/>
              <a:t>:~$ sftp d</a:t>
            </a:r>
            <a:r>
              <a:rPr lang="en-US" sz="1000" dirty="0">
                <a:hlinkClick r:id="rId4"/>
              </a:rPr>
              <a:t>ebian@192.168.7.2</a:t>
            </a:r>
            <a:endParaRPr lang="en-US" sz="1000" dirty="0"/>
          </a:p>
          <a:p>
            <a:pPr marL="114300" indent="0" algn="just">
              <a:buClr>
                <a:srgbClr val="000000"/>
              </a:buClr>
              <a:buNone/>
              <a:defRPr/>
            </a:pPr>
            <a:r>
              <a:rPr lang="en-US" sz="1000" dirty="0"/>
              <a:t>Sftp&gt; put –r eclipse</a:t>
            </a:r>
          </a:p>
          <a:p>
            <a:pPr marL="114300" indent="0" algn="just">
              <a:buClr>
                <a:srgbClr val="000000"/>
              </a:buClr>
              <a:buNone/>
              <a:defRPr/>
            </a:pPr>
            <a:r>
              <a:rPr lang="en-US" sz="1000" dirty="0"/>
              <a:t>Sftp&gt; exit</a:t>
            </a:r>
          </a:p>
          <a:p>
            <a:pPr marL="114300" indent="0" algn="just">
              <a:buClr>
                <a:srgbClr val="000000"/>
              </a:buClr>
              <a:buNone/>
              <a:defRPr/>
            </a:pPr>
            <a:r>
              <a:rPr lang="en-US" sz="1000" dirty="0" err="1"/>
              <a:t>molloyd@desktop</a:t>
            </a:r>
            <a:r>
              <a:rPr lang="en-US" sz="1000" dirty="0"/>
              <a:t>:~$ </a:t>
            </a:r>
            <a:r>
              <a:rPr lang="en-US" sz="1000" dirty="0" err="1"/>
              <a:t>ssh</a:t>
            </a:r>
            <a:r>
              <a:rPr lang="en-US" sz="1000" dirty="0"/>
              <a:t> d</a:t>
            </a:r>
            <a:r>
              <a:rPr lang="en-US" sz="1000" dirty="0">
                <a:hlinkClick r:id="rId4"/>
              </a:rPr>
              <a:t>ebian@192.168.7.2</a:t>
            </a:r>
            <a:endParaRPr lang="en-US" sz="1000" dirty="0"/>
          </a:p>
          <a:p>
            <a:pPr marL="114300" indent="0" algn="just">
              <a:buClr>
                <a:srgbClr val="000000"/>
              </a:buClr>
              <a:buNone/>
              <a:defRPr/>
            </a:pPr>
            <a:r>
              <a:rPr lang="en-US" sz="1000" dirty="0" err="1"/>
              <a:t>debian@beaglebone</a:t>
            </a:r>
            <a:r>
              <a:rPr lang="en-US" sz="1000" dirty="0"/>
              <a:t>:~$ cd eclipse</a:t>
            </a:r>
          </a:p>
          <a:p>
            <a:pPr marL="114300" indent="0" algn="just">
              <a:buClr>
                <a:srgbClr val="000000"/>
              </a:buClr>
              <a:buNone/>
              <a:defRPr/>
            </a:pPr>
            <a:r>
              <a:rPr lang="en-US" sz="1000" dirty="0" err="1"/>
              <a:t>debian@beaglebone</a:t>
            </a:r>
            <a:r>
              <a:rPr lang="en-US" sz="1000" dirty="0"/>
              <a:t>:~/eclipse$ cd </a:t>
            </a:r>
            <a:r>
              <a:rPr lang="en-US" sz="1000" dirty="0" err="1"/>
              <a:t>Beagle_test</a:t>
            </a:r>
            <a:endParaRPr lang="en-US" sz="1000" dirty="0"/>
          </a:p>
          <a:p>
            <a:pPr marL="114300" indent="0" algn="just">
              <a:buClr>
                <a:srgbClr val="000000"/>
              </a:buClr>
              <a:buNone/>
              <a:defRPr/>
            </a:pPr>
            <a:r>
              <a:rPr lang="en-US" sz="1000" dirty="0" err="1"/>
              <a:t>debian@beaglebone</a:t>
            </a:r>
            <a:r>
              <a:rPr lang="en-US" sz="1000" dirty="0"/>
              <a:t>:~/eclipse/</a:t>
            </a:r>
            <a:r>
              <a:rPr lang="en-US" sz="1000" dirty="0" err="1"/>
              <a:t>Beagle_test</a:t>
            </a:r>
            <a:r>
              <a:rPr lang="en-US" sz="1000" dirty="0"/>
              <a:t>$ cd Debug</a:t>
            </a:r>
          </a:p>
          <a:p>
            <a:pPr marL="114300" indent="0" algn="just">
              <a:buClr>
                <a:srgbClr val="000000"/>
              </a:buClr>
              <a:buNone/>
              <a:defRPr/>
            </a:pPr>
            <a:r>
              <a:rPr lang="en-US" sz="1000" dirty="0" err="1"/>
              <a:t>debian@beaglebone</a:t>
            </a:r>
            <a:r>
              <a:rPr lang="en-US" sz="1000" dirty="0"/>
              <a:t>:~/eclipse/</a:t>
            </a:r>
            <a:r>
              <a:rPr lang="en-US" sz="1000" dirty="0" err="1"/>
              <a:t>Beagle_test</a:t>
            </a:r>
            <a:r>
              <a:rPr lang="en-US" sz="1000" dirty="0"/>
              <a:t>/Debug$ ./</a:t>
            </a:r>
            <a:r>
              <a:rPr lang="en-US" sz="1000" dirty="0" err="1"/>
              <a:t>Beagle_test</a:t>
            </a:r>
            <a:endParaRPr lang="en-US" sz="1000" dirty="0"/>
          </a:p>
          <a:p>
            <a:pPr marL="114300" indent="0" algn="just">
              <a:buClr>
                <a:srgbClr val="000000"/>
              </a:buClr>
              <a:buNone/>
              <a:defRPr/>
            </a:pPr>
            <a:endParaRPr lang="en-US" sz="1000" dirty="0"/>
          </a:p>
          <a:p>
            <a:pPr marL="114300" indent="0" algn="just">
              <a:buClr>
                <a:srgbClr val="000000"/>
              </a:buClr>
              <a:buNone/>
              <a:defRPr/>
            </a:pPr>
            <a:r>
              <a:rPr lang="en-US" sz="1400" dirty="0"/>
              <a:t>        Now you should be able to see the result: !!!!Hello world!!!</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As you observed you can transfer the binary application to your board using sftp, but it would be better in the longer term if you had a direct link to your board from within Eclipse—for this you </a:t>
            </a:r>
          </a:p>
          <a:p>
            <a:pPr marL="114300" indent="0" algn="just">
              <a:buClr>
                <a:srgbClr val="000000"/>
              </a:buClr>
              <a:buNone/>
              <a:defRPr/>
            </a:pPr>
            <a:r>
              <a:rPr lang="en-US" sz="1400" dirty="0"/>
              <a:t>       can use the Remote System Explorer plug-in.</a:t>
            </a:r>
          </a:p>
        </p:txBody>
      </p:sp>
    </p:spTree>
    <p:extLst>
      <p:ext uri="{BB962C8B-B14F-4D97-AF65-F5344CB8AC3E}">
        <p14:creationId xmlns:p14="http://schemas.microsoft.com/office/powerpoint/2010/main" val="34183158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25</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3739115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Attention: Some steps might not be able to show you from my system because I’m already done with the whole process!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Remote System Explorer (RSE) plug-in enables you to establish a direct connection between your Eclipse environment and your Beagle board, over a network connection, by using the SSH server on your board. You can install the RSE within Eclipse using Help ➪ Install New Software.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From the “Work with” section and its drop-down choose 2020-09-http://download.eclipse.org/releases/2020-09. In the “type filter text” type “remote” and in the pop-up list of software click for “ Remote System Explorer User Actions” as well as “Remote System Explorer End-User Runtime”.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Click Next, follow the steps, and then restart Eclipse.</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should now have RSE functionality within Eclipse.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Go to Window ➪ Show View ➪ Other ➪ Remote Systems ➪ Remote Systems ➪ Open</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pic>
        <p:nvPicPr>
          <p:cNvPr id="6" name="Picture 5">
            <a:extLst>
              <a:ext uri="{FF2B5EF4-FFF2-40B4-BE49-F238E27FC236}">
                <a16:creationId xmlns:a16="http://schemas.microsoft.com/office/drawing/2014/main" id="{7CB4B42A-9B19-4F43-A4F0-BE9E54169C7D}"/>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3051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Course Expectations  </a:t>
            </a:r>
            <a:endParaRPr dirty="0"/>
          </a:p>
        </p:txBody>
      </p:sp>
      <p:sp>
        <p:nvSpPr>
          <p:cNvPr id="65" name="Google Shape;65;p2"/>
          <p:cNvSpPr txBox="1">
            <a:spLocks noGrp="1"/>
          </p:cNvSpPr>
          <p:nvPr>
            <p:ph type="body" idx="1"/>
          </p:nvPr>
        </p:nvSpPr>
        <p:spPr>
          <a:xfrm>
            <a:off x="229014" y="806296"/>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US" sz="1400" dirty="0"/>
              <a:t>You have Ubuntu 16.04LTS/18.04LTS/20.04LTS running on a desktop or laptop machine (“host machine”) </a:t>
            </a:r>
          </a:p>
          <a:p>
            <a:pPr marL="114300" lvl="0" indent="0" algn="just">
              <a:buNone/>
            </a:pPr>
            <a:endParaRPr lang="en-US" sz="1400" dirty="0"/>
          </a:p>
          <a:p>
            <a:pPr lvl="0" algn="just">
              <a:buFont typeface="Wingdings" panose="05000000000000000000" pitchFamily="2" charset="2"/>
              <a:buChar char="ü"/>
            </a:pPr>
            <a:r>
              <a:rPr lang="en-US" sz="1400" dirty="0"/>
              <a:t>You have a Beaglebone Black or variant (you need access to one at least 3 days per week) – Recommended that you get your own, depending on your group situation (if you meet just once per week, then you should get your own!) </a:t>
            </a:r>
          </a:p>
          <a:p>
            <a:pPr marL="114300" lvl="0" indent="0" algn="just">
              <a:buNone/>
            </a:pPr>
            <a:endParaRPr lang="en-US" sz="1400" dirty="0"/>
          </a:p>
          <a:p>
            <a:pPr algn="l">
              <a:buFont typeface="Wingdings" panose="05000000000000000000" pitchFamily="2" charset="2"/>
              <a:buChar char="ü"/>
            </a:pPr>
            <a:r>
              <a:rPr lang="en-US" sz="1400" dirty="0"/>
              <a:t>You are willing to purchase some hardware for this class: – A separate touch screen/ or an HDMI cable to use your monitor for the Beaglebone, USB hub, Keyboard and mouse, Ethernet cable, and Power adapter</a:t>
            </a:r>
          </a:p>
          <a:p>
            <a:pPr marL="114300" lvl="0" indent="0" algn="just">
              <a:buNone/>
            </a:pPr>
            <a:endParaRPr lang="en-US" sz="1400" dirty="0"/>
          </a:p>
          <a:p>
            <a:pPr lvl="0" algn="just">
              <a:buFont typeface="Wingdings" panose="05000000000000000000" pitchFamily="2" charset="2"/>
              <a:buChar char="ü"/>
            </a:pPr>
            <a:r>
              <a:rPr lang="en-US" sz="1400" dirty="0"/>
              <a:t>Familiarity with Git, and have a personal account with github.com:</a:t>
            </a:r>
          </a:p>
          <a:p>
            <a:pPr marL="114300" lvl="0" indent="0" algn="just">
              <a:buNone/>
            </a:pPr>
            <a:r>
              <a:rPr lang="en-US" sz="1400" dirty="0"/>
              <a:t>        https://youtu.be/nhNq2kIvi9s</a:t>
            </a:r>
            <a:endParaRPr sz="1400"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87246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Linux Distributions for Beagle Boards</a:t>
            </a:r>
            <a:endParaRPr dirty="0"/>
          </a:p>
        </p:txBody>
      </p:sp>
      <p:sp>
        <p:nvSpPr>
          <p:cNvPr id="65" name="Google Shape;65;p2"/>
          <p:cNvSpPr txBox="1">
            <a:spLocks noGrp="1"/>
          </p:cNvSpPr>
          <p:nvPr>
            <p:ph type="body" idx="1"/>
          </p:nvPr>
        </p:nvSpPr>
        <p:spPr>
          <a:xfrm>
            <a:off x="89277" y="698192"/>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Don’t be too worried that you might damage the Linux file system when you are practicing with the Beagle boards. In the worst case, you might have to write a new Linux image to the micro-SD card or to the eMMC. It takes about 20–45 minutes to write the image to the board.</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easiest way to set up an SD card so that it can be used to boot the PocketBeagle or other Beagle boards is to download a Linux distribution image file (.img file in a compressed .xz wrapper) from beagleboard.org/latest-images and write it to an SD card using an image writer utility such as Etcher (etcher.io). Etcher is particularly useful because it can use the compressed image file directly. The application is available for Windows, Mac, and Linux host machines.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default login details for Debian are username </a:t>
            </a:r>
            <a:r>
              <a:rPr lang="en-CA" sz="1400" b="1" dirty="0"/>
              <a:t>debian</a:t>
            </a:r>
            <a:r>
              <a:rPr lang="en-CA" sz="1400" dirty="0"/>
              <a:t> with the password </a:t>
            </a:r>
            <a:r>
              <a:rPr lang="en-CA" sz="1400" b="1" dirty="0"/>
              <a:t>temppwd</a:t>
            </a:r>
            <a:r>
              <a:rPr lang="en-CA" sz="1400" dirty="0"/>
              <a:t>. Under Ubuntu use ubuntu/temppwd. Ångström and Arch Linux have username root and no password (just press Enter).</a:t>
            </a:r>
          </a:p>
          <a:p>
            <a:pPr marL="114300" indent="0" algn="just">
              <a:buNone/>
            </a:pPr>
            <a:endParaRPr lang="en-CA" sz="1400" dirty="0"/>
          </a:p>
          <a:p>
            <a:pPr algn="just">
              <a:buFont typeface="Wingdings" panose="05000000000000000000" pitchFamily="2" charset="2"/>
              <a:buChar char="ü"/>
            </a:pPr>
            <a:endParaRPr lang="en-CA" sz="1400" dirty="0"/>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8565241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In the Remote Systems frame that appears, click the Define a Connection to Remote System icon, and in the New Connection dialog, select the following:</a:t>
            </a:r>
          </a:p>
          <a:p>
            <a:pPr algn="just">
              <a:buClr>
                <a:srgbClr val="000000"/>
              </a:buClr>
              <a:buFont typeface="Wingdings" panose="05000000000000000000" pitchFamily="2" charset="2"/>
              <a:buChar char="q"/>
              <a:defRPr/>
            </a:pPr>
            <a:r>
              <a:rPr lang="en-US" sz="1400" dirty="0"/>
              <a:t>Choose Linux Type and then click Next.</a:t>
            </a:r>
          </a:p>
          <a:p>
            <a:pPr algn="just">
              <a:buClr>
                <a:srgbClr val="000000"/>
              </a:buClr>
              <a:buFont typeface="Wingdings" panose="05000000000000000000" pitchFamily="2" charset="2"/>
              <a:buChar char="q"/>
              <a:defRPr/>
            </a:pPr>
            <a:r>
              <a:rPr lang="en-US" sz="1400" dirty="0"/>
              <a:t>For Host Name, enter your board’s IP address—e.g., 192.168.7.2.</a:t>
            </a:r>
          </a:p>
          <a:p>
            <a:pPr algn="just">
              <a:buClr>
                <a:srgbClr val="000000"/>
              </a:buClr>
              <a:buFont typeface="Wingdings" panose="05000000000000000000" pitchFamily="2" charset="2"/>
              <a:buChar char="q"/>
              <a:defRPr/>
            </a:pPr>
            <a:r>
              <a:rPr lang="en-US" sz="1400" dirty="0"/>
              <a:t>For Connection Name, change it to </a:t>
            </a:r>
            <a:r>
              <a:rPr lang="en-US" sz="1400" dirty="0" err="1"/>
              <a:t>Beaglebone</a:t>
            </a:r>
            <a:r>
              <a:rPr lang="en-US" sz="1400" dirty="0"/>
              <a:t> and then click Next.</a:t>
            </a:r>
          </a:p>
          <a:p>
            <a:pPr algn="just">
              <a:buClr>
                <a:srgbClr val="000000"/>
              </a:buClr>
              <a:buFont typeface="Wingdings" panose="05000000000000000000" pitchFamily="2" charset="2"/>
              <a:buChar char="q"/>
              <a:defRPr/>
            </a:pPr>
            <a:r>
              <a:rPr lang="en-US" sz="1400" dirty="0"/>
              <a:t>For [Files] Configuration, select </a:t>
            </a:r>
            <a:r>
              <a:rPr lang="en-US" sz="1400" dirty="0" err="1"/>
              <a:t>ssh.files</a:t>
            </a:r>
            <a:r>
              <a:rPr lang="en-US" sz="1400" dirty="0"/>
              <a:t> and then click Next.</a:t>
            </a:r>
          </a:p>
          <a:p>
            <a:pPr algn="just">
              <a:buClr>
                <a:srgbClr val="000000"/>
              </a:buClr>
              <a:buFont typeface="Wingdings" panose="05000000000000000000" pitchFamily="2" charset="2"/>
              <a:buChar char="q"/>
              <a:defRPr/>
            </a:pPr>
            <a:r>
              <a:rPr lang="en-US" sz="1400" dirty="0"/>
              <a:t>For [Processes] Configuration, select </a:t>
            </a:r>
            <a:r>
              <a:rPr lang="en-US" sz="1400" dirty="0" err="1"/>
              <a:t>processes.shell.linux</a:t>
            </a:r>
            <a:r>
              <a:rPr lang="en-US" sz="1400" dirty="0"/>
              <a:t> and then click Next.</a:t>
            </a:r>
          </a:p>
          <a:p>
            <a:pPr algn="just">
              <a:buClr>
                <a:srgbClr val="000000"/>
              </a:buClr>
              <a:buFont typeface="Wingdings" panose="05000000000000000000" pitchFamily="2" charset="2"/>
              <a:buChar char="q"/>
              <a:defRPr/>
            </a:pPr>
            <a:r>
              <a:rPr lang="en-US" sz="1400" dirty="0"/>
              <a:t>For [Shells] Configuration, select </a:t>
            </a:r>
            <a:r>
              <a:rPr lang="en-US" sz="1400" dirty="0" err="1"/>
              <a:t>ssh.shells</a:t>
            </a:r>
            <a:r>
              <a:rPr lang="en-US" sz="1400" dirty="0"/>
              <a:t> and then click Finish.  </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(Just in case:) To install the terminal, use Help ➪ Install New Software. From the “Work with” section and its drop-down choose 2020-09-http://download.eclipse.org/releases/2020-09 and then search for terminal. Install the TM Terminal View RSE add-in.</a:t>
            </a:r>
          </a:p>
          <a:p>
            <a:pPr marL="114300" indent="0" algn="just">
              <a:buClr>
                <a:srgbClr val="000000"/>
              </a:buClr>
              <a:buNone/>
              <a:defRPr/>
            </a:pPr>
            <a:endParaRPr lang="en-US" sz="1400" dirty="0"/>
          </a:p>
        </p:txBody>
      </p:sp>
    </p:spTree>
    <p:extLst>
      <p:ext uri="{BB962C8B-B14F-4D97-AF65-F5344CB8AC3E}">
        <p14:creationId xmlns:p14="http://schemas.microsoft.com/office/powerpoint/2010/main" val="9320819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34245"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connect to the </a:t>
            </a:r>
            <a:r>
              <a:rPr lang="en-US" sz="1400" dirty="0" err="1"/>
              <a:t>beaglebone</a:t>
            </a:r>
            <a:r>
              <a:rPr lang="en-US" sz="1400" dirty="0"/>
              <a:t> board remotely: you can right click on </a:t>
            </a:r>
            <a:r>
              <a:rPr lang="en-US" sz="1400" dirty="0" err="1"/>
              <a:t>Beaglebone</a:t>
            </a:r>
            <a:r>
              <a:rPr lang="en-US" sz="1400" dirty="0"/>
              <a:t> entry on the Remote Systems tab and Connect. You should use Debian as the User ID and </a:t>
            </a:r>
            <a:r>
              <a:rPr lang="en-US" sz="1400" dirty="0" err="1"/>
              <a:t>temppwd</a:t>
            </a:r>
            <a:r>
              <a:rPr lang="en-US" sz="1400" dirty="0"/>
              <a:t> as the Password. Proceed with the connection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Also, to have an access to the terminal window (command prompt): from the arrow icon for </a:t>
            </a:r>
            <a:r>
              <a:rPr lang="en-US" sz="1400" dirty="0" err="1"/>
              <a:t>Beaglebone</a:t>
            </a:r>
            <a:r>
              <a:rPr lang="en-US" sz="1400" dirty="0"/>
              <a:t> entry on the Remote Systems tab find </a:t>
            </a:r>
            <a:r>
              <a:rPr lang="en-US" sz="1400" dirty="0" err="1"/>
              <a:t>Ssh</a:t>
            </a:r>
            <a:r>
              <a:rPr lang="en-US" sz="1400" dirty="0"/>
              <a:t> shells and then right click on it and Launch Shell.</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Once you are connected to the board, you can go to the Project Explorer window and choose your project folder (in this example: </a:t>
            </a:r>
            <a:r>
              <a:rPr lang="en-US" sz="1400" dirty="0" err="1"/>
              <a:t>Beagle_test</a:t>
            </a:r>
            <a:r>
              <a:rPr lang="en-US" sz="1400" dirty="0"/>
              <a:t>) then Binaries sub-</a:t>
            </a:r>
            <a:r>
              <a:rPr lang="en-US" sz="1400" dirty="0" err="1"/>
              <a:t>foldrer</a:t>
            </a:r>
            <a:r>
              <a:rPr lang="en-US" sz="1400" dirty="0"/>
              <a:t>, then right-click the binary file you just built (in this example: Beagle test [arm/le]), and choose Copy. </a:t>
            </a:r>
          </a:p>
          <a:p>
            <a:pPr algn="just">
              <a:buClr>
                <a:srgbClr val="000000"/>
              </a:buClr>
              <a:buFont typeface="Wingdings" panose="05000000000000000000" pitchFamily="2" charset="2"/>
              <a:buChar char="ü"/>
              <a:defRPr/>
            </a:pPr>
            <a:endParaRPr lang="en-US" sz="1400" dirty="0"/>
          </a:p>
        </p:txBody>
      </p:sp>
    </p:spTree>
    <p:extLst>
      <p:ext uri="{BB962C8B-B14F-4D97-AF65-F5344CB8AC3E}">
        <p14:creationId xmlns:p14="http://schemas.microsoft.com/office/powerpoint/2010/main" val="19062444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Then go to a directory in sftp Files of </a:t>
            </a:r>
            <a:r>
              <a:rPr lang="en-US" sz="1400" dirty="0" err="1"/>
              <a:t>Beaglebone</a:t>
            </a:r>
            <a:r>
              <a:rPr lang="en-US" sz="1400" dirty="0"/>
              <a:t> entry on the Remote Systems tab, such as My Home, then right-click it and choose Paste. The binary file is now on </a:t>
            </a:r>
            <a:r>
              <a:rPr lang="en-US" sz="1400" dirty="0" err="1"/>
              <a:t>Beaglebone</a:t>
            </a:r>
            <a:r>
              <a:rPr lang="en-US" sz="1400" dirty="0"/>
              <a:t> entry and can be executed from the Terminal window.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Just click on Remote Shell tab and in the terminal window change directory to the proper location of </a:t>
            </a:r>
            <a:r>
              <a:rPr lang="en-US" sz="1400" dirty="0" err="1"/>
              <a:t>Beaglebone</a:t>
            </a:r>
            <a:r>
              <a:rPr lang="en-US" sz="1400" dirty="0"/>
              <a:t> entry holding the binary file (if you have already chosen My Home, then obviously you don’t need to do change directory)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Now you need to convert the binary file to an executable one through typing the following command:</a:t>
            </a:r>
          </a:p>
          <a:p>
            <a:pPr marL="114300" indent="0" algn="just">
              <a:buClr>
                <a:srgbClr val="000000"/>
              </a:buClr>
              <a:buNone/>
              <a:defRPr/>
            </a:pPr>
            <a:r>
              <a:rPr lang="en-US" sz="1000" dirty="0" err="1"/>
              <a:t>chmod</a:t>
            </a:r>
            <a:r>
              <a:rPr lang="en-US" sz="1000" dirty="0"/>
              <a:t> </a:t>
            </a:r>
            <a:r>
              <a:rPr lang="en-US" sz="1000" dirty="0" err="1"/>
              <a:t>ugo+x</a:t>
            </a:r>
            <a:r>
              <a:rPr lang="en-US" sz="1000" dirty="0"/>
              <a:t> </a:t>
            </a:r>
            <a:r>
              <a:rPr lang="en-US" sz="1000" dirty="0" err="1"/>
              <a:t>Beagle_test</a:t>
            </a:r>
            <a:endParaRPr lang="en-US" sz="1000" dirty="0"/>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Now you can run this code on your </a:t>
            </a:r>
            <a:r>
              <a:rPr lang="en-US" sz="1400" dirty="0" err="1"/>
              <a:t>beaglebone</a:t>
            </a:r>
            <a:r>
              <a:rPr lang="en-US" sz="1400" dirty="0"/>
              <a:t> board remotely as:</a:t>
            </a:r>
          </a:p>
          <a:p>
            <a:pPr marL="114300" indent="0" algn="just">
              <a:buClr>
                <a:srgbClr val="000000"/>
              </a:buClr>
              <a:buNone/>
              <a:defRPr/>
            </a:pPr>
            <a:r>
              <a:rPr lang="en-US" sz="1000" dirty="0"/>
              <a:t>./</a:t>
            </a:r>
            <a:r>
              <a:rPr lang="en-US" sz="1000" dirty="0" err="1"/>
              <a:t>Beagle_test</a:t>
            </a:r>
            <a:endParaRPr lang="en-US" sz="10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should see the result (in this case: !!!Hello World!!!)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p:txBody>
      </p:sp>
    </p:spTree>
    <p:extLst>
      <p:ext uri="{BB962C8B-B14F-4D97-AF65-F5344CB8AC3E}">
        <p14:creationId xmlns:p14="http://schemas.microsoft.com/office/powerpoint/2010/main" val="11724034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Integrating GitHub into Eclipse</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83294"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There is a useful plug-in that can be installed into Eclipse that allows for full GitHub integration, enabling you to link to your own GitHub repositories or to get easy access to the example code and resources for this course.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install it, select Help ➪ Install New Software, and From the “Work with” section and its drop-down choose 2020-09-http://download.eclipse.org/releases/2020-09. In the “type filter text” type “Git”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Then, under the tree item Collaboration, choose “Eclipse GitHub integration with task focused interface.” Once this plug-in is installed, you can select Window ➪ Show View ➪ Other ➪ Git, and there are several options, such as Git Interactive Rebase, Git </a:t>
            </a:r>
            <a:r>
              <a:rPr lang="en-US" sz="1400" dirty="0" err="1"/>
              <a:t>Reflog</a:t>
            </a:r>
            <a:r>
              <a:rPr lang="en-US" sz="1400" dirty="0"/>
              <a:t>, Git Repositories, Git Staging, and Git Tree Compare.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If you choose Git Repositories, you then get the option Clone a Git repository and then GitHub, and you can search for Derek Molloy. You should find the repository </a:t>
            </a:r>
            <a:r>
              <a:rPr lang="en-US" sz="1400" dirty="0" err="1"/>
              <a:t>derekmolloy</a:t>
            </a:r>
            <a:r>
              <a:rPr lang="en-US" sz="1400" dirty="0"/>
              <a:t>/</a:t>
            </a:r>
            <a:r>
              <a:rPr lang="en-US" sz="1400" dirty="0" err="1"/>
              <a:t>exploringBB</a:t>
            </a:r>
            <a:r>
              <a:rPr lang="en-US" sz="1400" dirty="0"/>
              <a:t>.</a:t>
            </a:r>
          </a:p>
          <a:p>
            <a:pPr marL="114300" indent="0" algn="just">
              <a:buClr>
                <a:srgbClr val="000000"/>
              </a:buClr>
              <a:buNone/>
              <a:defRPr/>
            </a:pPr>
            <a:endParaRPr lang="en-US" sz="1400" dirty="0"/>
          </a:p>
        </p:txBody>
      </p:sp>
    </p:spTree>
    <p:extLst>
      <p:ext uri="{BB962C8B-B14F-4D97-AF65-F5344CB8AC3E}">
        <p14:creationId xmlns:p14="http://schemas.microsoft.com/office/powerpoint/2010/main" val="8417460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Integrating GitHub into Eclipse</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83293" y="72098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not, you can go back to the Clone URI option and add the repository directly using this: git://github.com/DerekMolloy/Exploringbb.git (you can clone all versions of the repository).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will then have full access to the source code in this book directly from within the Eclipse IDE, as captured in the following Figure.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Because there are so many projects in this repository, the easiest way to use this code is to copy the files that you need into a new project.</a:t>
            </a:r>
          </a:p>
          <a:p>
            <a:pPr marL="114300" indent="0" algn="just">
              <a:buClr>
                <a:srgbClr val="000000"/>
              </a:buClr>
              <a:buNone/>
              <a:defRPr/>
            </a:pPr>
            <a:endParaRPr lang="en-US" sz="1400" dirty="0"/>
          </a:p>
        </p:txBody>
      </p:sp>
      <p:pic>
        <p:nvPicPr>
          <p:cNvPr id="3" name="Picture 2">
            <a:extLst>
              <a:ext uri="{FF2B5EF4-FFF2-40B4-BE49-F238E27FC236}">
                <a16:creationId xmlns:a16="http://schemas.microsoft.com/office/drawing/2014/main" id="{50FC9AAF-648B-49F1-B3C1-8AE6773A2B30}"/>
              </a:ext>
            </a:extLst>
          </p:cNvPr>
          <p:cNvPicPr>
            <a:picLocks noChangeAspect="1"/>
          </p:cNvPicPr>
          <p:nvPr/>
        </p:nvPicPr>
        <p:blipFill>
          <a:blip r:embed="rId4"/>
          <a:stretch>
            <a:fillRect/>
          </a:stretch>
        </p:blipFill>
        <p:spPr>
          <a:xfrm>
            <a:off x="1451700" y="2828658"/>
            <a:ext cx="6131985" cy="2057311"/>
          </a:xfrm>
          <a:prstGeom prst="rect">
            <a:avLst/>
          </a:prstGeom>
        </p:spPr>
      </p:pic>
    </p:spTree>
    <p:extLst>
      <p:ext uri="{BB962C8B-B14F-4D97-AF65-F5344CB8AC3E}">
        <p14:creationId xmlns:p14="http://schemas.microsoft.com/office/powerpoint/2010/main" val="13941203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#7 Write a Program on Eclipse and Compile it on the ARM (BBB) by Using Cross Compilation </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2369" y="1165362"/>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Method A: Goal) Write any short or simple C program such as a Hello World and compile the code and display the output of the code on your </a:t>
            </a:r>
            <a:r>
              <a:rPr lang="en-US" sz="1400" dirty="0" err="1"/>
              <a:t>Beaglebone</a:t>
            </a:r>
            <a:r>
              <a:rPr lang="en-US" sz="1400" dirty="0"/>
              <a:t> by </a:t>
            </a:r>
            <a:r>
              <a:rPr lang="en-US" sz="1400" dirty="0">
                <a:solidFill>
                  <a:schemeClr val="bg2"/>
                </a:solidFill>
              </a:rPr>
              <a:t>Configuring Eclipse for Cross-Compilation (Deadline: April 7)</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1. In eclipse, first create a new C project.</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2. Once the C project is created, add source file in C project (</a:t>
            </a:r>
            <a:r>
              <a:rPr lang="en-US" sz="1400" dirty="0"/>
              <a:t>such as a Hello World)</a:t>
            </a:r>
            <a:r>
              <a:rPr lang="en-US" sz="1400" dirty="0">
                <a:solidFill>
                  <a:schemeClr val="bg2"/>
                </a:solidFill>
              </a:rPr>
              <a:t> by using extension .C</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3. While making the C project it is important to select cross GCC, as we will do cross compilation .</a:t>
            </a:r>
          </a:p>
          <a:p>
            <a:pPr algn="just">
              <a:buClr>
                <a:srgbClr val="000000"/>
              </a:buClr>
              <a:buFont typeface="Wingdings" panose="05000000000000000000" pitchFamily="2" charset="2"/>
              <a:buChar char="ü"/>
              <a:defRPr/>
            </a:pPr>
            <a:r>
              <a:rPr lang="en-US" sz="1400" dirty="0">
                <a:solidFill>
                  <a:schemeClr val="bg2"/>
                </a:solidFill>
              </a:rPr>
              <a:t>Tip: You can find the instruction in the lecture file (Configuring Eclipse for Cross-Compilation section)</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4. In C project, select properties and add prefix and path of the ARM</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24568517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#7 Write a Program on Eclipse and Compile it on the ARM (BBB) by Using Cross Compilation </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11095" y="1148270"/>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Step 5. When the setting is done on Eclipse, transfer the project to the Beagle Bone </a:t>
            </a:r>
          </a:p>
          <a:p>
            <a:pPr marL="114300" indent="0" algn="just">
              <a:buClr>
                <a:srgbClr val="000000"/>
              </a:buClr>
              <a:buNone/>
              <a:defRPr/>
            </a:pPr>
            <a:r>
              <a:rPr lang="en-US" sz="1400" dirty="0">
                <a:solidFill>
                  <a:schemeClr val="bg2"/>
                </a:solidFill>
              </a:rPr>
              <a:t>        Tip: Sftp </a:t>
            </a:r>
            <a:r>
              <a:rPr lang="en-US" sz="1400" dirty="0" err="1">
                <a:solidFill>
                  <a:schemeClr val="bg2"/>
                </a:solidFill>
              </a:rPr>
              <a:t>debian</a:t>
            </a:r>
            <a:r>
              <a:rPr lang="en-US" sz="1400" dirty="0">
                <a:solidFill>
                  <a:schemeClr val="bg2"/>
                </a:solidFill>
              </a:rPr>
              <a:t> @ 192.168.7.2</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6. Login the Beagle Bone by using command : </a:t>
            </a:r>
            <a:r>
              <a:rPr lang="en-US" sz="1400" dirty="0" err="1">
                <a:solidFill>
                  <a:schemeClr val="bg2"/>
                </a:solidFill>
              </a:rPr>
              <a:t>sudo</a:t>
            </a:r>
            <a:r>
              <a:rPr lang="en-US" sz="1400" dirty="0">
                <a:solidFill>
                  <a:schemeClr val="bg2"/>
                </a:solidFill>
              </a:rPr>
              <a:t> </a:t>
            </a:r>
            <a:r>
              <a:rPr lang="en-US" sz="1400" dirty="0" err="1">
                <a:solidFill>
                  <a:schemeClr val="bg2"/>
                </a:solidFill>
              </a:rPr>
              <a:t>ssh</a:t>
            </a:r>
            <a:r>
              <a:rPr lang="en-US" sz="1400" dirty="0">
                <a:solidFill>
                  <a:schemeClr val="bg2"/>
                </a:solidFill>
              </a:rPr>
              <a:t> 192.168.7.2 –l </a:t>
            </a:r>
            <a:r>
              <a:rPr lang="en-US" sz="1400" dirty="0" err="1">
                <a:solidFill>
                  <a:schemeClr val="bg2"/>
                </a:solidFill>
              </a:rPr>
              <a:t>debian</a:t>
            </a:r>
            <a:r>
              <a:rPr lang="en-US" sz="1400" dirty="0">
                <a:solidFill>
                  <a:schemeClr val="bg2"/>
                </a:solidFill>
              </a:rPr>
              <a:t> and ensure the executable file  is already created in BBB (How?). To check the results, run the code!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Method B: Goal) Write any short or simple C program such as a Hello World and compile the code and display the output of the code on your </a:t>
            </a:r>
            <a:r>
              <a:rPr lang="en-US" sz="1400" dirty="0" err="1">
                <a:solidFill>
                  <a:schemeClr val="bg2"/>
                </a:solidFill>
              </a:rPr>
              <a:t>Beaglebone</a:t>
            </a:r>
            <a:r>
              <a:rPr lang="en-US" sz="1400" dirty="0">
                <a:solidFill>
                  <a:schemeClr val="bg2"/>
                </a:solidFill>
              </a:rPr>
              <a:t> by Remote System Explore (Deadline: April 7)</a:t>
            </a:r>
          </a:p>
          <a:p>
            <a:pPr algn="just">
              <a:buClr>
                <a:srgbClr val="000000"/>
              </a:buClr>
              <a:buFont typeface="Wingdings" panose="05000000000000000000" pitchFamily="2" charset="2"/>
              <a:buChar char="ü"/>
              <a:defRPr/>
            </a:pPr>
            <a:r>
              <a:rPr lang="en-US" sz="1400" dirty="0">
                <a:solidFill>
                  <a:schemeClr val="bg2"/>
                </a:solidFill>
              </a:rPr>
              <a:t>Required steps: This time try to install the remote system explore within your Eclipse environment and run the same C project on your board through a direct connection between your Eclipse environment and your Beagle board, over a network connection, by using the SSH server on your board. </a:t>
            </a:r>
          </a:p>
          <a:p>
            <a:pPr marL="114300" indent="0" algn="just">
              <a:buClr>
                <a:srgbClr val="000000"/>
              </a:buClr>
              <a:buNone/>
              <a:defRPr/>
            </a:pPr>
            <a:r>
              <a:rPr lang="en-US" sz="1400" dirty="0">
                <a:solidFill>
                  <a:schemeClr val="bg2"/>
                </a:solidFill>
              </a:rPr>
              <a:t>        Tip: You can find the instruction in the lecture file (Remote System Explore section)</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3917976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9914"/>
            <a:ext cx="8520600" cy="572700"/>
          </a:xfrm>
          <a:prstGeom prst="rect">
            <a:avLst/>
          </a:prstGeom>
          <a:noFill/>
          <a:ln>
            <a:noFill/>
          </a:ln>
        </p:spPr>
        <p:txBody>
          <a:bodyPr spcFirstLastPara="1" wrap="square" lIns="91425" tIns="91425" rIns="91425" bIns="91425" anchor="t" anchorCtr="0">
            <a:noAutofit/>
          </a:bodyPr>
          <a:lstStyle/>
          <a:p>
            <a:r>
              <a:rPr lang="en-US" dirty="0"/>
              <a:t>Qt for the </a:t>
            </a:r>
            <a:r>
              <a:rPr lang="en-US" dirty="0" err="1"/>
              <a:t>Beaglebone</a:t>
            </a:r>
            <a:br>
              <a:rPr lang="en-US" dirty="0"/>
            </a:br>
            <a:br>
              <a:rPr lang="en-US" dirty="0"/>
            </a:br>
            <a:endParaRPr lang="en-US" dirty="0"/>
          </a:p>
        </p:txBody>
      </p:sp>
      <p:sp>
        <p:nvSpPr>
          <p:cNvPr id="3" name="Text Placeholder 2">
            <a:extLst>
              <a:ext uri="{FF2B5EF4-FFF2-40B4-BE49-F238E27FC236}">
                <a16:creationId xmlns:a16="http://schemas.microsoft.com/office/drawing/2014/main" id="{4F50860B-916B-492A-AA0D-248EE8C0F572}"/>
              </a:ext>
            </a:extLst>
          </p:cNvPr>
          <p:cNvSpPr>
            <a:spLocks noGrp="1"/>
          </p:cNvSpPr>
          <p:nvPr>
            <p:ph type="body" idx="1"/>
          </p:nvPr>
        </p:nvSpPr>
        <p:spPr>
          <a:xfrm>
            <a:off x="0" y="652614"/>
            <a:ext cx="8520600" cy="3334800"/>
          </a:xfrm>
        </p:spPr>
        <p:txBody>
          <a:bodyPr/>
          <a:lstStyle/>
          <a:p>
            <a:pPr>
              <a:buFont typeface="Wingdings" panose="05000000000000000000" pitchFamily="2" charset="2"/>
              <a:buChar char="ü"/>
            </a:pPr>
            <a:r>
              <a:rPr lang="en-US" sz="1400" dirty="0"/>
              <a:t>Qt (pronounced “cute”) is a powerful cross-platform development framework that uses standard C++. It provides libraries of C++ code for GUI application development and for database access, thread management, networking, and more.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Importantly, code developed under this framework can be executed under Windows, Linux, macOS, Android, and iOS, as well as on embedded platforms, such as the Beagle board. </a:t>
            </a:r>
          </a:p>
          <a:p>
            <a:endParaRPr lang="en-US" sz="1400" dirty="0"/>
          </a:p>
          <a:p>
            <a:pPr>
              <a:buFont typeface="Wingdings" panose="05000000000000000000" pitchFamily="2" charset="2"/>
              <a:buChar char="ü"/>
            </a:pPr>
            <a:r>
              <a:rPr lang="en-US" sz="1400" dirty="0"/>
              <a:t>Qt can be used under open-source or commercial terms, and it is supported by freely available development tools, such as </a:t>
            </a:r>
            <a:r>
              <a:rPr lang="en-US" sz="1400" dirty="0" err="1"/>
              <a:t>qmake</a:t>
            </a:r>
            <a:r>
              <a:rPr lang="en-US" sz="1400" dirty="0"/>
              <a:t> and Qt Creator.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The capability and flexibility of this framework make it an ideal candidate for GUI </a:t>
            </a:r>
          </a:p>
          <a:p>
            <a:pPr marL="114300" indent="0">
              <a:buNone/>
            </a:pPr>
            <a:r>
              <a:rPr lang="en-US" sz="1400" dirty="0"/>
              <a:t>        applications that are to run directly on the Beagle board or on devices that control the </a:t>
            </a:r>
          </a:p>
          <a:p>
            <a:pPr marL="114300" indent="0">
              <a:buNone/>
            </a:pPr>
            <a:r>
              <a:rPr lang="en-US" sz="1400" dirty="0"/>
              <a:t>        board.</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Qt is described in greater detail in the next section, but it is useful to </a:t>
            </a:r>
          </a:p>
          <a:p>
            <a:pPr marL="114300" indent="0">
              <a:buNone/>
            </a:pPr>
            <a:r>
              <a:rPr lang="en-US" sz="1400" dirty="0"/>
              <a:t>        get started using a simple “hello world” example, as illustrated in the </a:t>
            </a:r>
          </a:p>
          <a:p>
            <a:pPr marL="114300" indent="0">
              <a:buNone/>
            </a:pPr>
            <a:r>
              <a:rPr lang="en-US" sz="1400" dirty="0"/>
              <a:t>        Figure, which can be compiled and executed on the Beagle board either directly or using VNC.</a:t>
            </a:r>
          </a:p>
          <a:p>
            <a:endParaRPr lang="en-US" dirty="0"/>
          </a:p>
        </p:txBody>
      </p:sp>
      <p:pic>
        <p:nvPicPr>
          <p:cNvPr id="2050" name="Picture 2">
            <a:extLst>
              <a:ext uri="{FF2B5EF4-FFF2-40B4-BE49-F238E27FC236}">
                <a16:creationId xmlns:a16="http://schemas.microsoft.com/office/drawing/2014/main" id="{BD534104-C625-4B9E-B850-93869E306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058" y="2800932"/>
            <a:ext cx="1306063" cy="168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188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Installing Qt Development Tools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first step is to install the Qt development tools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last command in the following code snippet installs a full suite of tools (~20MB to 200MB of storage required depending on your current configuration).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middle command identifies the constituent components of the suite. </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sudo</a:t>
            </a:r>
            <a:r>
              <a:rPr lang="en-US" sz="1000" b="1" dirty="0">
                <a:solidFill>
                  <a:schemeClr val="bg2"/>
                </a:solidFill>
              </a:rPr>
              <a:t> apt update</a:t>
            </a:r>
          </a:p>
          <a:p>
            <a:pPr marL="114300" indent="0" algn="just">
              <a:buClr>
                <a:srgbClr val="000000"/>
              </a:buClr>
              <a:buNone/>
              <a:defRPr/>
            </a:pPr>
            <a:r>
              <a:rPr lang="en-US" sz="1000" dirty="0" err="1"/>
              <a:t>molloyd@desktop</a:t>
            </a:r>
            <a:r>
              <a:rPr lang="en-US" sz="1000" dirty="0"/>
              <a:t>:~$ </a:t>
            </a:r>
            <a:r>
              <a:rPr lang="en-US" sz="1000" b="1" dirty="0">
                <a:solidFill>
                  <a:schemeClr val="bg2"/>
                </a:solidFill>
              </a:rPr>
              <a:t>apt-cache search qt5</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sudo</a:t>
            </a:r>
            <a:r>
              <a:rPr lang="en-US" sz="1000" b="1" dirty="0">
                <a:solidFill>
                  <a:schemeClr val="bg2"/>
                </a:solidFill>
              </a:rPr>
              <a:t> apt install qt5-default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err="1">
                <a:solidFill>
                  <a:schemeClr val="bg2"/>
                </a:solidFill>
              </a:rPr>
              <a:t>sudo</a:t>
            </a:r>
            <a:r>
              <a:rPr lang="en-US" sz="1000" b="1" dirty="0">
                <a:solidFill>
                  <a:schemeClr val="bg2"/>
                </a:solidFill>
              </a:rPr>
              <a:t> apt install </a:t>
            </a:r>
            <a:r>
              <a:rPr lang="en-US" sz="1000" b="1" dirty="0" err="1">
                <a:solidFill>
                  <a:schemeClr val="bg2"/>
                </a:solidFill>
              </a:rPr>
              <a:t>qtcreator</a:t>
            </a:r>
            <a:endParaRPr lang="en-US" sz="1000" b="1" dirty="0">
              <a:solidFill>
                <a:schemeClr val="bg2"/>
              </a:solidFill>
            </a:endParaRP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You can then test the version of the installation using the following:</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qmake</a:t>
            </a:r>
            <a:r>
              <a:rPr lang="en-US" sz="1000" b="1" dirty="0">
                <a:solidFill>
                  <a:schemeClr val="bg2"/>
                </a:solidFill>
              </a:rPr>
              <a:t> -version</a:t>
            </a:r>
          </a:p>
          <a:p>
            <a:pPr marL="114300" indent="0" algn="just">
              <a:buClr>
                <a:srgbClr val="000000"/>
              </a:buClr>
              <a:buNone/>
              <a:defRPr/>
            </a:pPr>
            <a:r>
              <a:rPr lang="en-US" sz="1000" dirty="0" err="1">
                <a:solidFill>
                  <a:schemeClr val="bg2"/>
                </a:solidFill>
              </a:rPr>
              <a:t>QMake</a:t>
            </a:r>
            <a:r>
              <a:rPr lang="en-US" sz="1000" dirty="0">
                <a:solidFill>
                  <a:schemeClr val="bg2"/>
                </a:solidFill>
              </a:rPr>
              <a:t> version 3.0</a:t>
            </a:r>
          </a:p>
          <a:p>
            <a:pPr marL="114300" indent="0" algn="just">
              <a:buClr>
                <a:srgbClr val="000000"/>
              </a:buClr>
              <a:buNone/>
              <a:defRPr/>
            </a:pPr>
            <a:r>
              <a:rPr lang="en-US" sz="1000" dirty="0">
                <a:solidFill>
                  <a:schemeClr val="bg2"/>
                </a:solidFill>
              </a:rPr>
              <a:t>Using Qt version 5.7.1 in /</a:t>
            </a:r>
            <a:r>
              <a:rPr lang="en-US" sz="1000" dirty="0" err="1">
                <a:solidFill>
                  <a:schemeClr val="bg2"/>
                </a:solidFill>
              </a:rPr>
              <a:t>usr</a:t>
            </a:r>
            <a:r>
              <a:rPr lang="en-US" sz="1000" dirty="0">
                <a:solidFill>
                  <a:schemeClr val="bg2"/>
                </a:solidFill>
              </a:rPr>
              <a:t>/lib/x86_64-linux-gnu</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40487662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following Listing is a concise Qt application that can be used as a test—it does not represent good Qt programming practice! It uses an object of the </a:t>
            </a:r>
            <a:r>
              <a:rPr lang="en-US" sz="1400" dirty="0" err="1">
                <a:solidFill>
                  <a:schemeClr val="bg2"/>
                </a:solidFill>
              </a:rPr>
              <a:t>QLabel</a:t>
            </a:r>
            <a:r>
              <a:rPr lang="en-US" sz="1400" dirty="0">
                <a:solidFill>
                  <a:schemeClr val="bg2"/>
                </a:solidFill>
              </a:rPr>
              <a:t> class, which is a subclass of the </a:t>
            </a:r>
            <a:r>
              <a:rPr lang="en-US" sz="1400" dirty="0" err="1">
                <a:solidFill>
                  <a:schemeClr val="bg2"/>
                </a:solidFill>
              </a:rPr>
              <a:t>QWidget</a:t>
            </a:r>
            <a:r>
              <a:rPr lang="en-US" sz="1400" dirty="0">
                <a:solidFill>
                  <a:schemeClr val="bg2"/>
                </a:solidFill>
              </a:rPr>
              <a:t> class, to display a message in the application. </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A widget is the primary UI element that is used for creating GUIs with Qt.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parent </a:t>
            </a:r>
            <a:r>
              <a:rPr lang="en-US" sz="1400" dirty="0" err="1">
                <a:solidFill>
                  <a:schemeClr val="bg2"/>
                </a:solidFill>
              </a:rPr>
              <a:t>QWidget</a:t>
            </a:r>
            <a:r>
              <a:rPr lang="en-US" sz="1400" dirty="0">
                <a:solidFill>
                  <a:schemeClr val="bg2"/>
                </a:solidFill>
              </a:rPr>
              <a:t> class provides the code required to render (draw) the subclass object on the screen display. </a:t>
            </a:r>
          </a:p>
          <a:p>
            <a:pPr marL="114300" indent="0" algn="just">
              <a:buClr>
                <a:srgbClr val="000000"/>
              </a:buClr>
              <a:buNone/>
              <a:defRPr/>
            </a:pPr>
            <a:r>
              <a:rPr lang="en-US" sz="1000" dirty="0">
                <a:solidFill>
                  <a:schemeClr val="bg2"/>
                </a:solidFill>
              </a:rPr>
              <a:t>#include &lt;</a:t>
            </a:r>
            <a:r>
              <a:rPr lang="en-US" sz="1000" dirty="0" err="1">
                <a:solidFill>
                  <a:schemeClr val="bg2"/>
                </a:solidFill>
              </a:rPr>
              <a:t>QApplication</a:t>
            </a:r>
            <a:r>
              <a:rPr lang="en-US" sz="1000" dirty="0">
                <a:solidFill>
                  <a:schemeClr val="bg2"/>
                </a:solidFill>
              </a:rPr>
              <a:t>&gt;</a:t>
            </a:r>
          </a:p>
          <a:p>
            <a:pPr marL="114300" indent="0" algn="just">
              <a:buClr>
                <a:srgbClr val="000000"/>
              </a:buClr>
              <a:buNone/>
              <a:defRPr/>
            </a:pPr>
            <a:r>
              <a:rPr lang="en-US" sz="1000" dirty="0">
                <a:solidFill>
                  <a:schemeClr val="bg2"/>
                </a:solidFill>
              </a:rPr>
              <a:t>#include &lt;</a:t>
            </a:r>
            <a:r>
              <a:rPr lang="en-US" sz="1000" dirty="0" err="1">
                <a:solidFill>
                  <a:schemeClr val="bg2"/>
                </a:solidFill>
              </a:rPr>
              <a:t>QLabel</a:t>
            </a:r>
            <a:r>
              <a:rPr lang="en-US" sz="1000" dirty="0">
                <a:solidFill>
                  <a:schemeClr val="bg2"/>
                </a:solidFill>
              </a:rPr>
              <a:t>&gt;</a:t>
            </a:r>
          </a:p>
          <a:p>
            <a:pPr marL="114300" indent="0" algn="just">
              <a:buClr>
                <a:srgbClr val="000000"/>
              </a:buClr>
              <a:buNone/>
              <a:defRPr/>
            </a:pPr>
            <a:r>
              <a:rPr lang="en-US" sz="1000" dirty="0">
                <a:solidFill>
                  <a:schemeClr val="bg2"/>
                </a:solidFill>
              </a:rPr>
              <a:t>int main(int </a:t>
            </a:r>
            <a:r>
              <a:rPr lang="en-US" sz="1000" dirty="0" err="1">
                <a:solidFill>
                  <a:schemeClr val="bg2"/>
                </a:solidFill>
              </a:rPr>
              <a:t>argc</a:t>
            </a:r>
            <a:r>
              <a:rPr lang="en-US" sz="1000" dirty="0">
                <a:solidFill>
                  <a:schemeClr val="bg2"/>
                </a:solidFill>
              </a:rPr>
              <a:t>, char *</a:t>
            </a:r>
            <a:r>
              <a:rPr lang="en-US" sz="1000" dirty="0" err="1">
                <a:solidFill>
                  <a:schemeClr val="bg2"/>
                </a:solidFill>
              </a:rPr>
              <a:t>argv</a:t>
            </a:r>
            <a:r>
              <a:rPr lang="en-US" sz="1000" dirty="0">
                <a:solidFill>
                  <a:schemeClr val="bg2"/>
                </a:solidFill>
              </a:rPr>
              <a:t>[ ]){</a:t>
            </a:r>
          </a:p>
          <a:p>
            <a:pPr marL="114300" indent="0" algn="just">
              <a:buClr>
                <a:srgbClr val="000000"/>
              </a:buClr>
              <a:buNone/>
              <a:defRPr/>
            </a:pPr>
            <a:r>
              <a:rPr lang="en-US" sz="1000" dirty="0">
                <a:solidFill>
                  <a:schemeClr val="bg2"/>
                </a:solidFill>
              </a:rPr>
              <a:t> </a:t>
            </a:r>
            <a:r>
              <a:rPr lang="en-US" sz="1000" dirty="0" err="1">
                <a:solidFill>
                  <a:schemeClr val="bg2"/>
                </a:solidFill>
              </a:rPr>
              <a:t>QApplication</a:t>
            </a:r>
            <a:r>
              <a:rPr lang="en-US" sz="1000" dirty="0">
                <a:solidFill>
                  <a:schemeClr val="bg2"/>
                </a:solidFill>
              </a:rPr>
              <a:t> app(</a:t>
            </a:r>
            <a:r>
              <a:rPr lang="en-US" sz="1000" dirty="0" err="1">
                <a:solidFill>
                  <a:schemeClr val="bg2"/>
                </a:solidFill>
              </a:rPr>
              <a:t>argc</a:t>
            </a:r>
            <a:r>
              <a:rPr lang="en-US" sz="1000" dirty="0">
                <a:solidFill>
                  <a:schemeClr val="bg2"/>
                </a:solidFill>
              </a:rPr>
              <a:t>, </a:t>
            </a:r>
            <a:r>
              <a:rPr lang="en-US" sz="1000" dirty="0" err="1">
                <a:solidFill>
                  <a:schemeClr val="bg2"/>
                </a:solidFill>
              </a:rPr>
              <a:t>argv</a:t>
            </a:r>
            <a:r>
              <a:rPr lang="en-US" sz="1000" dirty="0">
                <a:solidFill>
                  <a:schemeClr val="bg2"/>
                </a:solidFill>
              </a:rPr>
              <a:t>);</a:t>
            </a:r>
          </a:p>
          <a:p>
            <a:pPr marL="114300" indent="0" algn="just">
              <a:buClr>
                <a:srgbClr val="000000"/>
              </a:buClr>
              <a:buNone/>
              <a:defRPr/>
            </a:pPr>
            <a:r>
              <a:rPr lang="en-US" sz="1000" dirty="0">
                <a:solidFill>
                  <a:schemeClr val="bg2"/>
                </a:solidFill>
              </a:rPr>
              <a:t> </a:t>
            </a:r>
            <a:r>
              <a:rPr lang="en-US" sz="1000" dirty="0" err="1">
                <a:solidFill>
                  <a:schemeClr val="bg2"/>
                </a:solidFill>
              </a:rPr>
              <a:t>QLabel</a:t>
            </a:r>
            <a:r>
              <a:rPr lang="en-US" sz="1000" dirty="0">
                <a:solidFill>
                  <a:schemeClr val="bg2"/>
                </a:solidFill>
              </a:rPr>
              <a:t> label("Hello World!");</a:t>
            </a:r>
          </a:p>
          <a:p>
            <a:pPr marL="114300" indent="0" algn="just">
              <a:buClr>
                <a:srgbClr val="000000"/>
              </a:buClr>
              <a:buNone/>
              <a:defRPr/>
            </a:pPr>
            <a:r>
              <a:rPr lang="en-US" sz="1000" dirty="0">
                <a:solidFill>
                  <a:schemeClr val="bg2"/>
                </a:solidFill>
              </a:rPr>
              <a:t> </a:t>
            </a:r>
            <a:r>
              <a:rPr lang="en-US" sz="1000" dirty="0" err="1">
                <a:solidFill>
                  <a:schemeClr val="bg2"/>
                </a:solidFill>
              </a:rPr>
              <a:t>label.resize</a:t>
            </a:r>
            <a:r>
              <a:rPr lang="en-US" sz="1000" dirty="0">
                <a:solidFill>
                  <a:schemeClr val="bg2"/>
                </a:solidFill>
              </a:rPr>
              <a:t>(200, 100);</a:t>
            </a:r>
          </a:p>
          <a:p>
            <a:pPr marL="114300" indent="0" algn="just">
              <a:buClr>
                <a:srgbClr val="000000"/>
              </a:buClr>
              <a:buNone/>
              <a:defRPr/>
            </a:pPr>
            <a:r>
              <a:rPr lang="en-US" sz="1000" dirty="0">
                <a:solidFill>
                  <a:schemeClr val="bg2"/>
                </a:solidFill>
              </a:rPr>
              <a:t> </a:t>
            </a:r>
            <a:r>
              <a:rPr lang="en-US" sz="1000" dirty="0" err="1">
                <a:solidFill>
                  <a:schemeClr val="bg2"/>
                </a:solidFill>
              </a:rPr>
              <a:t>label.show</a:t>
            </a:r>
            <a:r>
              <a:rPr lang="en-US" sz="1000" dirty="0">
                <a:solidFill>
                  <a:schemeClr val="bg2"/>
                </a:solidFill>
              </a:rPr>
              <a:t>();</a:t>
            </a:r>
          </a:p>
          <a:p>
            <a:pPr marL="114300" indent="0" algn="just">
              <a:buClr>
                <a:srgbClr val="000000"/>
              </a:buClr>
              <a:buNone/>
              <a:defRPr/>
            </a:pPr>
            <a:r>
              <a:rPr lang="en-US" sz="1000" dirty="0">
                <a:solidFill>
                  <a:schemeClr val="bg2"/>
                </a:solidFill>
              </a:rPr>
              <a:t> return </a:t>
            </a:r>
            <a:r>
              <a:rPr lang="en-US" sz="1000" dirty="0" err="1">
                <a:solidFill>
                  <a:schemeClr val="bg2"/>
                </a:solidFill>
              </a:rPr>
              <a:t>app.exec</a:t>
            </a:r>
            <a:r>
              <a:rPr lang="en-US" sz="1000" dirty="0">
                <a:solidFill>
                  <a:schemeClr val="bg2"/>
                </a:solidFill>
              </a:rPr>
              <a:t>();</a:t>
            </a:r>
          </a:p>
          <a:p>
            <a:pPr marL="114300" indent="0" algn="just">
              <a:buClr>
                <a:srgbClr val="000000"/>
              </a:buClr>
              <a:buNone/>
              <a:defRPr/>
            </a:pPr>
            <a:r>
              <a:rPr lang="en-US" sz="1000" dirty="0">
                <a:solidFill>
                  <a:schemeClr val="bg2"/>
                </a:solidFill>
              </a:rPr>
              <a:t>}</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23915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Wired Networked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There are three main ways to connect to and communicate with the board over a wired network, each with its own advantages and disadvantages:</a:t>
            </a:r>
          </a:p>
          <a:p>
            <a:pPr algn="just">
              <a:buFont typeface="Wingdings" panose="05000000000000000000" pitchFamily="2" charset="2"/>
              <a:buChar char="q"/>
            </a:pPr>
            <a:r>
              <a:rPr lang="en-CA" sz="1400" dirty="0"/>
              <a:t> The first way is to use internet-over-USB, which creates a “private” virtual LAN using a single USB cable. This approach works for all Beagle boards, but the following approaches require a board that has an Ethernet adapter. </a:t>
            </a:r>
          </a:p>
          <a:p>
            <a:pPr algn="just">
              <a:buFont typeface="Wingdings" panose="05000000000000000000" pitchFamily="2" charset="2"/>
              <a:buChar char="q"/>
            </a:pPr>
            <a:r>
              <a:rPr lang="en-CA" sz="1400" dirty="0"/>
              <a:t>The second way is to use regular Ethernet, and </a:t>
            </a:r>
          </a:p>
          <a:p>
            <a:pPr algn="just">
              <a:buFont typeface="Wingdings" panose="05000000000000000000" pitchFamily="2" charset="2"/>
              <a:buChar char="q"/>
            </a:pPr>
            <a:r>
              <a:rPr lang="en-CA" sz="1400" dirty="0"/>
              <a:t>the third is to use an Ethernet crossover cable. </a:t>
            </a:r>
          </a:p>
          <a:p>
            <a:pPr marL="114300" indent="0" algn="just">
              <a:buNone/>
            </a:pPr>
            <a:endParaRPr lang="en-US" sz="1400" dirty="0"/>
          </a:p>
          <a:p>
            <a:pPr algn="just">
              <a:buFont typeface="Wingdings" panose="05000000000000000000" pitchFamily="2" charset="2"/>
              <a:buChar char="ü"/>
            </a:pPr>
            <a:r>
              <a:rPr lang="en-CA" sz="1400" dirty="0"/>
              <a:t>Several boards have on-board Wi-Fi capabilities, but you may need to connect to the board over an internet-over-USB or serial connection to configure Wi-Fi for connection to your network. The default Wi-Fi address is 192.168.8.1. To modify the configuration files for a Wi-Fi adapter, you can use the USB-to-TTL cable. Alternatively, you could mount the micro-SD card for the target board under a desktop Linux OS (or another booted Beagle Bone) and modify the configuration files directly.</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2159378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simpleQt.cpp file in this Listing is the only file required in a directory  before the following steps take place. The </a:t>
            </a:r>
            <a:r>
              <a:rPr lang="en-US" sz="1400" dirty="0" err="1">
                <a:solidFill>
                  <a:schemeClr val="bg2"/>
                </a:solidFill>
              </a:rPr>
              <a:t>qmake</a:t>
            </a:r>
            <a:r>
              <a:rPr lang="en-US" sz="1400" dirty="0">
                <a:solidFill>
                  <a:schemeClr val="bg2"/>
                </a:solidFill>
              </a:rPr>
              <a:t> cross-platform </a:t>
            </a:r>
            <a:r>
              <a:rPr lang="en-US" sz="1400" dirty="0" err="1">
                <a:solidFill>
                  <a:schemeClr val="bg2"/>
                </a:solidFill>
              </a:rPr>
              <a:t>makefile</a:t>
            </a:r>
            <a:r>
              <a:rPr lang="en-US" sz="1400" dirty="0">
                <a:solidFill>
                  <a:schemeClr val="bg2"/>
                </a:solidFill>
              </a:rPr>
              <a:t> generator can then be used to create a default project. Let us first create a working directory that will later serve as a project directory for our Qt project. Then, create a </a:t>
            </a:r>
            <a:r>
              <a:rPr lang="en-US" sz="1400" dirty="0" err="1">
                <a:solidFill>
                  <a:schemeClr val="bg2"/>
                </a:solidFill>
              </a:rPr>
              <a:t>simpleQt</a:t>
            </a:r>
            <a:r>
              <a:rPr lang="en-US" sz="1400" dirty="0">
                <a:solidFill>
                  <a:schemeClr val="bg2"/>
                </a:solidFill>
              </a:rPr>
              <a:t> .</a:t>
            </a:r>
            <a:r>
              <a:rPr lang="en-US" sz="1400" dirty="0" err="1">
                <a:solidFill>
                  <a:schemeClr val="bg2"/>
                </a:solidFill>
              </a:rPr>
              <a:t>cpp</a:t>
            </a:r>
            <a:r>
              <a:rPr lang="en-US" sz="1400" dirty="0">
                <a:solidFill>
                  <a:schemeClr val="bg2"/>
                </a:solidFill>
              </a:rPr>
              <a:t> file in this directory through the nano editor as follows:</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err="1">
                <a:solidFill>
                  <a:schemeClr val="bg2"/>
                </a:solidFill>
              </a:rPr>
              <a:t>mkdir</a:t>
            </a:r>
            <a:r>
              <a:rPr lang="en-US" sz="1000" b="1" dirty="0">
                <a:solidFill>
                  <a:schemeClr val="bg2"/>
                </a:solidFill>
              </a:rPr>
              <a:t> </a:t>
            </a:r>
            <a:r>
              <a:rPr lang="en-US" sz="1000" b="1" dirty="0" err="1">
                <a:solidFill>
                  <a:schemeClr val="bg2"/>
                </a:solidFill>
              </a:rPr>
              <a:t>QtProject</a:t>
            </a:r>
            <a:endParaRPr lang="en-US" sz="1000" b="1" dirty="0">
              <a:solidFill>
                <a:schemeClr val="bg2"/>
              </a:solidFill>
            </a:endParaRP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a:solidFill>
                  <a:schemeClr val="bg2"/>
                </a:solidFill>
              </a:rPr>
              <a:t>cd</a:t>
            </a:r>
            <a:r>
              <a:rPr lang="en-US" sz="1000" dirty="0">
                <a:solidFill>
                  <a:schemeClr val="bg2"/>
                </a:solidFill>
              </a:rPr>
              <a:t> </a:t>
            </a:r>
            <a:r>
              <a:rPr lang="en-US" sz="1000" b="1" dirty="0" err="1">
                <a:solidFill>
                  <a:schemeClr val="bg2"/>
                </a:solidFill>
              </a:rPr>
              <a:t>QtProject</a:t>
            </a:r>
            <a:endParaRPr lang="en-US" sz="1000" b="1" dirty="0">
              <a:solidFill>
                <a:schemeClr val="bg2"/>
              </a:solidFill>
            </a:endParaRP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b="1" dirty="0">
                <a:solidFill>
                  <a:schemeClr val="bg2"/>
                </a:solidFill>
              </a:rPr>
              <a:t>$  nano </a:t>
            </a:r>
            <a:r>
              <a:rPr lang="en-US" sz="1000" b="1" dirty="0" err="1">
                <a:solidFill>
                  <a:schemeClr val="bg2"/>
                </a:solidFill>
              </a:rPr>
              <a:t>simpleQt</a:t>
            </a:r>
            <a:endParaRPr lang="en-US" sz="1000" b="1" dirty="0">
              <a:solidFill>
                <a:schemeClr val="bg2"/>
              </a:solidFill>
            </a:endParaRPr>
          </a:p>
          <a:p>
            <a:pPr marL="114300" indent="0" algn="just">
              <a:buClr>
                <a:srgbClr val="000000"/>
              </a:buClr>
              <a:buNone/>
              <a:defRPr/>
            </a:pPr>
            <a:endParaRPr lang="en-US" sz="1000" b="1"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In the blank file, copy this </a:t>
            </a:r>
            <a:r>
              <a:rPr lang="en-US" sz="1400" dirty="0" err="1">
                <a:solidFill>
                  <a:schemeClr val="bg2"/>
                </a:solidFill>
              </a:rPr>
              <a:t>SimpleQt</a:t>
            </a:r>
            <a:r>
              <a:rPr lang="en-US" sz="1400" dirty="0">
                <a:solidFill>
                  <a:schemeClr val="bg2"/>
                </a:solidFill>
              </a:rPr>
              <a:t> program whose sole purpose is to print a line of sentence on a window with the title “Hello World!”. After saving the file (</a:t>
            </a:r>
            <a:r>
              <a:rPr lang="en-US" sz="1400" dirty="0" err="1">
                <a:solidFill>
                  <a:schemeClr val="bg2"/>
                </a:solidFill>
              </a:rPr>
              <a:t>cpp</a:t>
            </a:r>
            <a:r>
              <a:rPr lang="en-US" sz="1400" dirty="0">
                <a:solidFill>
                  <a:schemeClr val="bg2"/>
                </a:solidFill>
              </a:rPr>
              <a:t> file), run the following command in order to create a Qt Project file. Running the ls command will display that the command has created a file by the name of QtProject.pro in the project directory. This project file is the basic skeleton file for Qt projects and it can be edited for complex purposes. </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b="1" dirty="0">
                <a:solidFill>
                  <a:schemeClr val="bg2"/>
                </a:solidFill>
              </a:rPr>
              <a:t> </a:t>
            </a:r>
            <a:r>
              <a:rPr lang="en-US" sz="1000" dirty="0" err="1">
                <a:solidFill>
                  <a:schemeClr val="bg2"/>
                </a:solidFill>
              </a:rPr>
              <a:t>QtProject</a:t>
            </a:r>
            <a:r>
              <a:rPr lang="en-US" sz="1000" dirty="0">
                <a:solidFill>
                  <a:schemeClr val="bg2"/>
                </a:solidFill>
              </a:rPr>
              <a:t>$  </a:t>
            </a:r>
            <a:r>
              <a:rPr lang="en-US" sz="1000" b="1" dirty="0" err="1">
                <a:solidFill>
                  <a:schemeClr val="bg2"/>
                </a:solidFill>
              </a:rPr>
              <a:t>qmake</a:t>
            </a:r>
            <a:r>
              <a:rPr lang="en-US" sz="1000" b="1" dirty="0">
                <a:solidFill>
                  <a:schemeClr val="bg2"/>
                </a:solidFill>
              </a:rPr>
              <a:t> –project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ls</a:t>
            </a:r>
          </a:p>
          <a:p>
            <a:pPr marL="114300" indent="0" algn="just">
              <a:buClr>
                <a:srgbClr val="000000"/>
              </a:buClr>
              <a:buNone/>
              <a:defRPr/>
            </a:pPr>
            <a:r>
              <a:rPr lang="en-US" sz="1000" dirty="0">
                <a:solidFill>
                  <a:schemeClr val="bg2"/>
                </a:solidFill>
              </a:rPr>
              <a:t>simpleQt.cpp QtProject.pro</a:t>
            </a:r>
          </a:p>
          <a:p>
            <a:pPr marL="114300" indent="0" algn="just">
              <a:buClr>
                <a:srgbClr val="000000"/>
              </a:buClr>
              <a:buNone/>
              <a:defRPr/>
            </a:pPr>
            <a:endParaRPr lang="en-US" sz="1400" dirty="0">
              <a:solidFill>
                <a:schemeClr val="bg2"/>
              </a:solidFill>
            </a:endParaRP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4449430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As we want to compile our project from the command line, we will need to add the following line to our .pro file.</a:t>
            </a:r>
          </a:p>
          <a:p>
            <a:pPr marL="114300" indent="0" algn="just">
              <a:buClr>
                <a:srgbClr val="000000"/>
              </a:buClr>
              <a:buNone/>
              <a:defRPr/>
            </a:pPr>
            <a:r>
              <a:rPr lang="en-US" sz="1000" dirty="0">
                <a:solidFill>
                  <a:schemeClr val="bg2"/>
                </a:solidFill>
              </a:rPr>
              <a:t>QT += widgets</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Open the simpleQt.pro file in the nano editor as follows. Add the above-mentioned line and Save the file by hitting </a:t>
            </a:r>
            <a:r>
              <a:rPr lang="en-US" sz="1400" dirty="0" err="1">
                <a:solidFill>
                  <a:schemeClr val="bg2"/>
                </a:solidFill>
              </a:rPr>
              <a:t>Ctrl+X</a:t>
            </a:r>
            <a:r>
              <a:rPr lang="en-US" sz="1400" dirty="0">
                <a:solidFill>
                  <a:schemeClr val="bg2"/>
                </a:solidFill>
              </a:rPr>
              <a:t>, and then by entering Y and hitting Enter.</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nano QtProject.pro</a:t>
            </a:r>
          </a:p>
          <a:p>
            <a:pPr marL="114300" indent="0" algn="just">
              <a:buClr>
                <a:srgbClr val="000000"/>
              </a:buClr>
              <a:buNone/>
              <a:defRPr/>
            </a:pPr>
            <a:endParaRPr lang="en-US" sz="1000" b="1"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To ensure you did a correct job, use the following command:</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more QtProject.pro</a:t>
            </a:r>
          </a:p>
          <a:p>
            <a:pPr marL="114300" indent="0" algn="just">
              <a:buClr>
                <a:srgbClr val="000000"/>
              </a:buClr>
              <a:buNone/>
              <a:defRPr/>
            </a:pPr>
            <a:r>
              <a:rPr lang="en-US" sz="1000" dirty="0">
                <a:solidFill>
                  <a:schemeClr val="bg2"/>
                </a:solidFill>
              </a:rPr>
              <a:t>######################################################################</a:t>
            </a:r>
          </a:p>
          <a:p>
            <a:pPr marL="114300" indent="0" algn="just">
              <a:buClr>
                <a:srgbClr val="000000"/>
              </a:buClr>
              <a:buNone/>
              <a:defRPr/>
            </a:pPr>
            <a:r>
              <a:rPr lang="en-US" sz="1000" dirty="0">
                <a:solidFill>
                  <a:schemeClr val="bg2"/>
                </a:solidFill>
              </a:rPr>
              <a:t># Automatically generated by </a:t>
            </a:r>
            <a:r>
              <a:rPr lang="en-US" sz="1000" dirty="0" err="1">
                <a:solidFill>
                  <a:schemeClr val="bg2"/>
                </a:solidFill>
              </a:rPr>
              <a:t>qmake</a:t>
            </a:r>
            <a:r>
              <a:rPr lang="en-US" sz="1000" dirty="0">
                <a:solidFill>
                  <a:schemeClr val="bg2"/>
                </a:solidFill>
              </a:rPr>
              <a:t> (3.0) Tue Aug 28 00:28:43 2018</a:t>
            </a:r>
          </a:p>
          <a:p>
            <a:pPr marL="114300" indent="0" algn="just">
              <a:buClr>
                <a:srgbClr val="000000"/>
              </a:buClr>
              <a:buNone/>
              <a:defRPr/>
            </a:pPr>
            <a:r>
              <a:rPr lang="en-US" sz="1000" dirty="0">
                <a:solidFill>
                  <a:schemeClr val="bg2"/>
                </a:solidFill>
              </a:rPr>
              <a:t>######################################################################</a:t>
            </a:r>
          </a:p>
          <a:p>
            <a:pPr marL="114300" indent="0" algn="just">
              <a:buClr>
                <a:srgbClr val="000000"/>
              </a:buClr>
              <a:buNone/>
              <a:defRPr/>
            </a:pPr>
            <a:r>
              <a:rPr lang="en-US" sz="1000" dirty="0">
                <a:solidFill>
                  <a:schemeClr val="bg2"/>
                </a:solidFill>
              </a:rPr>
              <a:t>TEMPLATE = app</a:t>
            </a:r>
          </a:p>
          <a:p>
            <a:pPr marL="114300" indent="0" algn="just">
              <a:buClr>
                <a:srgbClr val="000000"/>
              </a:buClr>
              <a:buNone/>
              <a:defRPr/>
            </a:pPr>
            <a:r>
              <a:rPr lang="en-US" sz="1000" dirty="0">
                <a:solidFill>
                  <a:schemeClr val="bg2"/>
                </a:solidFill>
              </a:rPr>
              <a:t>TARGET = </a:t>
            </a:r>
            <a:r>
              <a:rPr lang="en-US" sz="1000" dirty="0" err="1">
                <a:solidFill>
                  <a:schemeClr val="bg2"/>
                </a:solidFill>
              </a:rPr>
              <a:t>simpleQt</a:t>
            </a:r>
            <a:endParaRPr lang="en-US" sz="1000" dirty="0">
              <a:solidFill>
                <a:schemeClr val="bg2"/>
              </a:solidFill>
            </a:endParaRPr>
          </a:p>
          <a:p>
            <a:pPr marL="114300" indent="0" algn="just">
              <a:buClr>
                <a:srgbClr val="000000"/>
              </a:buClr>
              <a:buNone/>
              <a:defRPr/>
            </a:pPr>
            <a:r>
              <a:rPr lang="en-US" sz="1000" b="1" dirty="0">
                <a:solidFill>
                  <a:schemeClr val="bg2"/>
                </a:solidFill>
              </a:rPr>
              <a:t>QT +=widgets</a:t>
            </a:r>
          </a:p>
          <a:p>
            <a:pPr marL="114300" indent="0" algn="just">
              <a:buClr>
                <a:srgbClr val="000000"/>
              </a:buClr>
              <a:buNone/>
              <a:defRPr/>
            </a:pPr>
            <a:r>
              <a:rPr lang="en-US" sz="1000" dirty="0">
                <a:solidFill>
                  <a:schemeClr val="bg2"/>
                </a:solidFill>
              </a:rPr>
              <a:t>INCLUDEPATH += .</a:t>
            </a:r>
          </a:p>
          <a:p>
            <a:pPr marL="114300" indent="0" algn="just">
              <a:buClr>
                <a:srgbClr val="000000"/>
              </a:buClr>
              <a:buNone/>
              <a:defRPr/>
            </a:pPr>
            <a:r>
              <a:rPr lang="en-US" sz="1000" dirty="0">
                <a:solidFill>
                  <a:schemeClr val="bg2"/>
                </a:solidFill>
              </a:rPr>
              <a:t># Input</a:t>
            </a:r>
          </a:p>
          <a:p>
            <a:pPr marL="114300" indent="0" algn="just">
              <a:buClr>
                <a:srgbClr val="000000"/>
              </a:buClr>
              <a:buNone/>
              <a:defRPr/>
            </a:pPr>
            <a:r>
              <a:rPr lang="en-US" sz="1000" dirty="0">
                <a:solidFill>
                  <a:schemeClr val="bg2"/>
                </a:solidFill>
              </a:rPr>
              <a:t>SOURCES += simpleQt.cpp</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1835315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251879" y="0"/>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87314" y="640536"/>
            <a:ext cx="8585165" cy="4414543"/>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This project .pro file describes the project settings ; if required, it can be edited manually to add additional dependencies. The </a:t>
            </a:r>
            <a:r>
              <a:rPr lang="en-US" sz="1400" dirty="0" err="1">
                <a:solidFill>
                  <a:schemeClr val="bg2"/>
                </a:solidFill>
              </a:rPr>
              <a:t>qmake</a:t>
            </a:r>
            <a:r>
              <a:rPr lang="en-US" sz="1400" dirty="0">
                <a:solidFill>
                  <a:schemeClr val="bg2"/>
                </a:solidFill>
              </a:rPr>
              <a:t> </a:t>
            </a:r>
            <a:r>
              <a:rPr lang="en-US" sz="1400" dirty="0" err="1">
                <a:solidFill>
                  <a:schemeClr val="bg2"/>
                </a:solidFill>
              </a:rPr>
              <a:t>makefile</a:t>
            </a:r>
            <a:r>
              <a:rPr lang="en-US" sz="1400" dirty="0">
                <a:solidFill>
                  <a:schemeClr val="bg2"/>
                </a:solidFill>
              </a:rPr>
              <a:t> generator can then be executed again, this time with no -project argument: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err="1">
                <a:solidFill>
                  <a:schemeClr val="bg2"/>
                </a:solidFill>
              </a:rPr>
              <a:t>qmake</a:t>
            </a:r>
            <a:r>
              <a:rPr lang="en-US" sz="1000" b="1" dirty="0">
                <a:solidFill>
                  <a:schemeClr val="bg2"/>
                </a:solidFill>
              </a:rPr>
              <a:t> QtProject.pro</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ls</a:t>
            </a:r>
          </a:p>
          <a:p>
            <a:pPr marL="114300" indent="0" algn="just">
              <a:buClr>
                <a:srgbClr val="000000"/>
              </a:buClr>
              <a:buNone/>
              <a:defRPr/>
            </a:pPr>
            <a:r>
              <a:rPr lang="en-US" sz="1000" dirty="0" err="1">
                <a:solidFill>
                  <a:schemeClr val="bg2"/>
                </a:solidFill>
              </a:rPr>
              <a:t>Makefile</a:t>
            </a:r>
            <a:r>
              <a:rPr lang="en-US" sz="1000" dirty="0">
                <a:solidFill>
                  <a:schemeClr val="bg2"/>
                </a:solidFill>
              </a:rPr>
              <a:t> simpleQt.cpp QtProject.pro</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This step results in a </a:t>
            </a:r>
            <a:r>
              <a:rPr lang="en-US" sz="1400" dirty="0" err="1"/>
              <a:t>Makefile</a:t>
            </a:r>
            <a:r>
              <a:rPr lang="en-US" sz="1400" dirty="0"/>
              <a:t> file being created in the current directory that allows the executable to be built using a call to make, which in turn uses g++ to build the final application.</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t>$ </a:t>
            </a:r>
            <a:r>
              <a:rPr lang="en-US" sz="1000" b="1" dirty="0"/>
              <a:t>make</a:t>
            </a:r>
          </a:p>
          <a:p>
            <a:pPr marL="114300" indent="0" algn="just">
              <a:buClr>
                <a:srgbClr val="000000"/>
              </a:buClr>
              <a:buNone/>
              <a:defRPr/>
            </a:pPr>
            <a:r>
              <a:rPr lang="en-US" sz="1000" dirty="0"/>
              <a:t>g++ -c -pipe -O2 -Wall -W -</a:t>
            </a:r>
            <a:r>
              <a:rPr lang="en-US" sz="1000" dirty="0" err="1"/>
              <a:t>fPIC</a:t>
            </a:r>
            <a:r>
              <a:rPr lang="en-US" sz="1000" dirty="0"/>
              <a:t> ... -o </a:t>
            </a:r>
            <a:r>
              <a:rPr lang="en-US" sz="1000" dirty="0" err="1"/>
              <a:t>simpleQt.o</a:t>
            </a:r>
            <a:r>
              <a:rPr lang="en-US" sz="1000" dirty="0"/>
              <a:t> simpleQt.cpp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executable is now present in the directory and can be executed as follows, which results in the visual display shown earlier in the previous Figure:</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dirty="0"/>
              <a:t>$ </a:t>
            </a:r>
            <a:r>
              <a:rPr lang="en-US" sz="1000" b="1" dirty="0"/>
              <a:t>ls</a:t>
            </a:r>
          </a:p>
          <a:p>
            <a:pPr marL="114300" indent="0" algn="just">
              <a:buClr>
                <a:srgbClr val="000000"/>
              </a:buClr>
              <a:buNone/>
              <a:defRPr/>
            </a:pPr>
            <a:r>
              <a:rPr lang="en-US" sz="1000" dirty="0" err="1"/>
              <a:t>Makefile</a:t>
            </a:r>
            <a:r>
              <a:rPr lang="en-US" sz="1000" dirty="0"/>
              <a:t> simpleQt.cpp </a:t>
            </a:r>
            <a:r>
              <a:rPr lang="en-US" sz="1000" dirty="0" err="1">
                <a:solidFill>
                  <a:schemeClr val="bg2"/>
                </a:solidFill>
              </a:rPr>
              <a:t>QtProject</a:t>
            </a:r>
            <a:r>
              <a:rPr lang="en-US" sz="1000" dirty="0">
                <a:solidFill>
                  <a:schemeClr val="bg2"/>
                </a:solidFill>
              </a:rPr>
              <a:t> </a:t>
            </a:r>
            <a:r>
              <a:rPr lang="en-US" sz="1000" dirty="0" err="1">
                <a:solidFill>
                  <a:schemeClr val="bg2"/>
                </a:solidFill>
              </a:rPr>
              <a:t>QtProject</a:t>
            </a:r>
            <a:r>
              <a:rPr lang="en-US" sz="1000" dirty="0" err="1"/>
              <a:t>.o</a:t>
            </a:r>
            <a:r>
              <a:rPr lang="en-US" sz="1000" dirty="0"/>
              <a:t> </a:t>
            </a:r>
            <a:r>
              <a:rPr lang="en-US" sz="1000" dirty="0">
                <a:solidFill>
                  <a:schemeClr val="bg2"/>
                </a:solidFill>
              </a:rPr>
              <a:t>QtProject</a:t>
            </a:r>
            <a:r>
              <a:rPr lang="en-US" sz="1000" dirty="0"/>
              <a:t>.pro</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t>$ </a:t>
            </a:r>
            <a:r>
              <a:rPr lang="en-US" sz="1000" b="1" dirty="0"/>
              <a:t>./</a:t>
            </a:r>
            <a:r>
              <a:rPr lang="en-US" sz="1000" b="1" dirty="0" err="1"/>
              <a:t>simpleQt</a:t>
            </a:r>
            <a:endParaRPr lang="en-US" sz="1000" b="1" dirty="0"/>
          </a:p>
        </p:txBody>
      </p:sp>
      <p:pic>
        <p:nvPicPr>
          <p:cNvPr id="3074" name="Picture 2">
            <a:extLst>
              <a:ext uri="{FF2B5EF4-FFF2-40B4-BE49-F238E27FC236}">
                <a16:creationId xmlns:a16="http://schemas.microsoft.com/office/drawing/2014/main" id="{643BBE87-B6D5-4B58-9368-A888B8D1F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553" y="3397631"/>
            <a:ext cx="1333368" cy="1725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C301B8-74BF-45C6-8DB2-E88655786F9C}"/>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5059210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Qt is a full cross-platform development framework that is written in C/C++.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used in the preceding section for UI programming, but it also provides support for databases, threads, timers, networking, multimedia, XML processing, and more. Qt extends C++ by adding macros and introspection, code that examines the type and properties of an object at run time, which is not natively available in C++. It is important to note that all the code is still just plain C++!</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Qt is built in modules, each of which can be added to your project by including the requisite header files in your C++ program and by identifying that the module is used in the project .pro file.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For example, to include the classes in the </a:t>
            </a:r>
            <a:r>
              <a:rPr lang="en-US" sz="1400" dirty="0" err="1"/>
              <a:t>QtNetwork</a:t>
            </a:r>
            <a:r>
              <a:rPr lang="en-US" sz="1400" dirty="0"/>
              <a:t> module, you add #include&lt;QtNetwork&gt; to your program code and link against the module by adding QT += network to the </a:t>
            </a:r>
            <a:r>
              <a:rPr lang="en-US" sz="1400" dirty="0" err="1"/>
              <a:t>qmake</a:t>
            </a:r>
            <a:r>
              <a:rPr lang="en-US" sz="1400" dirty="0"/>
              <a:t> .pro file.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4959538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9148900B-FFAA-4361-B3D5-AB5F2FC64182}"/>
              </a:ext>
            </a:extLst>
          </p:cNvPr>
          <p:cNvPicPr>
            <a:picLocks noChangeAspect="1"/>
          </p:cNvPicPr>
          <p:nvPr/>
        </p:nvPicPr>
        <p:blipFill>
          <a:blip r:embed="rId4"/>
          <a:stretch>
            <a:fillRect/>
          </a:stretch>
        </p:blipFill>
        <p:spPr>
          <a:xfrm>
            <a:off x="2320138" y="1798228"/>
            <a:ext cx="4072116" cy="1799462"/>
          </a:xfrm>
          <a:prstGeom prst="rect">
            <a:avLst/>
          </a:prstGeom>
        </p:spPr>
      </p:pic>
      <p:sp>
        <p:nvSpPr>
          <p:cNvPr id="8" name="TextBox 7">
            <a:extLst>
              <a:ext uri="{FF2B5EF4-FFF2-40B4-BE49-F238E27FC236}">
                <a16:creationId xmlns:a16="http://schemas.microsoft.com/office/drawing/2014/main" id="{C7CA0313-B27C-40D5-8094-256A1924FBBE}"/>
              </a:ext>
            </a:extLst>
          </p:cNvPr>
          <p:cNvSpPr txBox="1"/>
          <p:nvPr/>
        </p:nvSpPr>
        <p:spPr>
          <a:xfrm>
            <a:off x="371521" y="1105716"/>
            <a:ext cx="7422022" cy="307777"/>
          </a:xfrm>
          <a:prstGeom prst="rect">
            <a:avLst/>
          </a:prstGeom>
          <a:noFill/>
        </p:spPr>
        <p:txBody>
          <a:bodyPr wrap="square">
            <a:spAutoFit/>
          </a:bodyPr>
          <a:lstStyle/>
          <a:p>
            <a:pPr algn="just">
              <a:buClr>
                <a:srgbClr val="000000"/>
              </a:buClr>
              <a:buFont typeface="Wingdings" panose="05000000000000000000" pitchFamily="2" charset="2"/>
              <a:buChar char="ü"/>
              <a:defRPr/>
            </a:pPr>
            <a:r>
              <a:rPr lang="en-US" dirty="0">
                <a:solidFill>
                  <a:schemeClr val="dk2"/>
                </a:solidFill>
                <a:latin typeface="Playfair Display"/>
                <a:sym typeface="Playfair Display"/>
              </a:rPr>
              <a:t>The following Table provides a list of important Qt modules.</a:t>
            </a:r>
          </a:p>
        </p:txBody>
      </p:sp>
    </p:spTree>
    <p:extLst>
      <p:ext uri="{BB962C8B-B14F-4D97-AF65-F5344CB8AC3E}">
        <p14:creationId xmlns:p14="http://schemas.microsoft.com/office/powerpoint/2010/main" val="22620067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5" name="Picture 4">
            <a:extLst>
              <a:ext uri="{FF2B5EF4-FFF2-40B4-BE49-F238E27FC236}">
                <a16:creationId xmlns:a16="http://schemas.microsoft.com/office/drawing/2014/main" id="{4F448CEC-20BA-49F8-AADC-852FB40988AF}"/>
              </a:ext>
            </a:extLst>
          </p:cNvPr>
          <p:cNvPicPr>
            <a:picLocks noChangeAspect="1"/>
          </p:cNvPicPr>
          <p:nvPr/>
        </p:nvPicPr>
        <p:blipFill>
          <a:blip r:embed="rId4"/>
          <a:stretch>
            <a:fillRect/>
          </a:stretch>
        </p:blipFill>
        <p:spPr>
          <a:xfrm>
            <a:off x="2670861" y="0"/>
            <a:ext cx="3921919" cy="5143500"/>
          </a:xfrm>
          <a:prstGeom prst="rect">
            <a:avLst/>
          </a:prstGeom>
        </p:spPr>
      </p:pic>
    </p:spTree>
    <p:extLst>
      <p:ext uri="{BB962C8B-B14F-4D97-AF65-F5344CB8AC3E}">
        <p14:creationId xmlns:p14="http://schemas.microsoft.com/office/powerpoint/2010/main" val="3403817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a:t>
            </a:r>
            <a:r>
              <a:rPr lang="en-US" dirty="0" err="1"/>
              <a:t>QObject</a:t>
            </a:r>
            <a:r>
              <a:rPr lang="en-US" dirty="0"/>
              <a:t> Class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t>
            </a:r>
            <a:r>
              <a:rPr lang="en-US" sz="1400" dirty="0" err="1"/>
              <a:t>QObject</a:t>
            </a:r>
            <a:r>
              <a:rPr lang="en-US" sz="1400" dirty="0"/>
              <a:t> class is the base class of almost all the Qt classes and all the </a:t>
            </a:r>
            <a:r>
              <a:rPr lang="en-US" sz="1400" dirty="0" err="1"/>
              <a:t>widgets</a:t>
            </a:r>
            <a:r>
              <a:rPr lang="en-US" sz="1400" dirty="0"/>
              <a: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This means most Qt classes share common functionality for handling memory management, properties, and event-driven programming.</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Qt implements introspection by storing information about every class that is derived from </a:t>
            </a:r>
            <a:r>
              <a:rPr lang="en-US" sz="1400" dirty="0" err="1"/>
              <a:t>QObject</a:t>
            </a:r>
            <a:r>
              <a:rPr lang="en-US" sz="1400" dirty="0"/>
              <a:t> using a </a:t>
            </a:r>
            <a:r>
              <a:rPr lang="en-US" sz="1400" dirty="0" err="1"/>
              <a:t>QMetaObject</a:t>
            </a:r>
            <a:r>
              <a:rPr lang="en-US" sz="1400" dirty="0"/>
              <a:t> object within its Meta-Object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When you build projects using Qt you will see that new .</a:t>
            </a:r>
            <a:r>
              <a:rPr lang="en-US" sz="1400" dirty="0" err="1"/>
              <a:t>cpp</a:t>
            </a:r>
            <a:r>
              <a:rPr lang="en-US" sz="1400" dirty="0"/>
              <a:t> files appear in the build directory—these are created by the Meta-Object Compiler (</a:t>
            </a:r>
            <a:r>
              <a:rPr lang="en-US" sz="1400" dirty="0" err="1"/>
              <a:t>moc</a:t>
            </a:r>
            <a:r>
              <a:rPr lang="en-US" sz="1400" dirty="0"/>
              <a: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The C++ compiler will then compile these files into a regular C/C++ objective file (.o), which is ultimately linked to create an executable application.</a:t>
            </a:r>
          </a:p>
        </p:txBody>
      </p:sp>
    </p:spTree>
    <p:extLst>
      <p:ext uri="{BB962C8B-B14F-4D97-AF65-F5344CB8AC3E}">
        <p14:creationId xmlns:p14="http://schemas.microsoft.com/office/powerpoint/2010/main" val="25794473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Signals and Slots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Similar to GTK+, Qt has an event-driven programming model that enables events and state changes to be interconnected with reactions using a mechanism termed signals and slots. For example, a Qt button widget can be configured so that when it is clicked, it generates a signal, which has been connected to a slot.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slot, which is somewhat like a callback function, performs a user-defined function when it receives a signal.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Importantly, the signals and slots mechanism can be applied to non-GUI objects—it can be used for intercommunication between any object that is in any way derived from the </a:t>
            </a:r>
            <a:r>
              <a:rPr lang="en-US" sz="1400" dirty="0" err="1"/>
              <a:t>QObject</a:t>
            </a:r>
            <a:r>
              <a:rPr lang="en-US" sz="1400" dirty="0"/>
              <a:t> class.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Signals and slots provide a powerful mechanism that is possibly the most unique feature of the Qt framework.</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 full-featured Qt application is developed shortly that makes extensive use of signals </a:t>
            </a:r>
          </a:p>
          <a:p>
            <a:pPr marL="114300" indent="0" algn="just">
              <a:buClr>
                <a:srgbClr val="000000"/>
              </a:buClr>
              <a:buNone/>
              <a:defRPr/>
            </a:pPr>
            <a:r>
              <a:rPr lang="en-US" sz="1400" dirty="0"/>
              <a:t>       and slots. </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9277432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Signals and Slots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where source and destination are objects of classes that are derived from the </a:t>
            </a:r>
            <a:r>
              <a:rPr lang="en-US" sz="1400" dirty="0" err="1"/>
              <a:t>QObject</a:t>
            </a:r>
            <a:r>
              <a:rPr lang="en-US" sz="1400" dirty="0"/>
              <a:t> class. The signature is the function name and argument types (without the variable names).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website www.qt.io provides an excellent detailed description of the behavior of signals and slots, but here are some further summary points on signals, slots, and connections that will get you started:</a:t>
            </a:r>
          </a:p>
          <a:p>
            <a:pPr algn="just">
              <a:buClr>
                <a:srgbClr val="000000"/>
              </a:buClr>
              <a:buFont typeface="Wingdings" panose="05000000000000000000" pitchFamily="2" charset="2"/>
              <a:buChar char="q"/>
              <a:defRPr/>
            </a:pPr>
            <a:r>
              <a:rPr lang="en-US" sz="1400" dirty="0"/>
              <a:t>Signals can be connected to any number of slots.</a:t>
            </a:r>
          </a:p>
          <a:p>
            <a:pPr algn="just">
              <a:buClr>
                <a:srgbClr val="000000"/>
              </a:buClr>
              <a:buFont typeface="Wingdings" panose="05000000000000000000" pitchFamily="2" charset="2"/>
              <a:buChar char="q"/>
              <a:defRPr/>
            </a:pPr>
            <a:r>
              <a:rPr lang="en-US" sz="1400" dirty="0"/>
              <a:t>Signals are defined in the signals section of the code (under a signals: label, which is usually in the class header file).</a:t>
            </a:r>
          </a:p>
          <a:p>
            <a:pPr algn="just">
              <a:buClr>
                <a:srgbClr val="000000"/>
              </a:buClr>
              <a:buFont typeface="Wingdings" panose="05000000000000000000" pitchFamily="2" charset="2"/>
              <a:buChar char="q"/>
              <a:defRPr/>
            </a:pPr>
            <a:r>
              <a:rPr lang="en-US" sz="1400" dirty="0"/>
              <a:t>Signal “methods” must return void and may not have any implementation.</a:t>
            </a:r>
          </a:p>
          <a:p>
            <a:pPr algn="just">
              <a:buClr>
                <a:srgbClr val="000000"/>
              </a:buClr>
              <a:buFont typeface="Wingdings" panose="05000000000000000000" pitchFamily="2" charset="2"/>
              <a:buChar char="q"/>
              <a:defRPr/>
            </a:pPr>
            <a:r>
              <a:rPr lang="en-US" sz="1400" dirty="0"/>
              <a:t>A signal can be explicitly emitted using the emit keyword.</a:t>
            </a:r>
          </a:p>
          <a:p>
            <a:pPr algn="just">
              <a:buClr>
                <a:srgbClr val="000000"/>
              </a:buClr>
              <a:buFont typeface="Wingdings" panose="05000000000000000000" pitchFamily="2" charset="2"/>
              <a:buChar char="q"/>
              <a:defRPr/>
            </a:pPr>
            <a:r>
              <a:rPr lang="en-US" sz="1400" dirty="0"/>
              <a:t>Slots can be connected to any number of signals.</a:t>
            </a:r>
          </a:p>
          <a:p>
            <a:pPr algn="just">
              <a:buClr>
                <a:srgbClr val="000000"/>
              </a:buClr>
              <a:buFont typeface="Wingdings" panose="05000000000000000000" pitchFamily="2" charset="2"/>
              <a:buChar char="q"/>
              <a:defRPr/>
            </a:pPr>
            <a:r>
              <a:rPr lang="en-US" sz="1400" dirty="0"/>
              <a:t>Slots are defined in the slots section of the code (under a slots: label that can be public, private, or protected).</a:t>
            </a:r>
          </a:p>
          <a:p>
            <a:pPr algn="just">
              <a:buClr>
                <a:srgbClr val="000000"/>
              </a:buClr>
              <a:buFont typeface="Wingdings" panose="05000000000000000000" pitchFamily="2" charset="2"/>
              <a:buChar char="q"/>
              <a:defRPr/>
            </a:pPr>
            <a:r>
              <a:rPr lang="en-US" sz="1400" dirty="0"/>
              <a:t>Slots are regular methods with a full implementation.</a:t>
            </a:r>
          </a:p>
          <a:p>
            <a:pPr algn="just">
              <a:buClr>
                <a:srgbClr val="000000"/>
              </a:buClr>
              <a:buFont typeface="Wingdings" panose="05000000000000000000" pitchFamily="2" charset="2"/>
              <a:buChar char="q"/>
              <a:defRPr/>
            </a:pPr>
            <a:r>
              <a:rPr lang="en-US" sz="1400" dirty="0"/>
              <a:t>Connections can be explicitly formed (as in the timer example shown earlier) or </a:t>
            </a:r>
          </a:p>
          <a:p>
            <a:pPr marL="114300" indent="0" algn="just">
              <a:buClr>
                <a:srgbClr val="000000"/>
              </a:buClr>
              <a:buNone/>
              <a:defRPr/>
            </a:pPr>
            <a:r>
              <a:rPr lang="en-US" sz="1400" dirty="0"/>
              <a:t>        automatically created when using the Qt graphical design tools in the next section.</a:t>
            </a:r>
          </a:p>
        </p:txBody>
      </p:sp>
    </p:spTree>
    <p:extLst>
      <p:ext uri="{BB962C8B-B14F-4D97-AF65-F5344CB8AC3E}">
        <p14:creationId xmlns:p14="http://schemas.microsoft.com/office/powerpoint/2010/main" val="8207997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April 1-April 22</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59238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When you are ready to try your Beagle board, the first thing you should do is connect it to your desktop computer using a USB lead. After you apply power, the board will connect to the desktop in USB client mode. Once it’s connected and discovered, your file manager, such as Windows Explorer, will display the contents of the board’s FAT partition.</a:t>
            </a:r>
          </a:p>
          <a:p>
            <a:pPr marL="114300" indent="0" algn="just">
              <a:buNone/>
            </a:pPr>
            <a:endParaRPr lang="en-CA" sz="1400" dirty="0"/>
          </a:p>
          <a:p>
            <a:pPr algn="just">
              <a:buFont typeface="Wingdings" panose="05000000000000000000" pitchFamily="2" charset="2"/>
              <a:buChar char="ü"/>
            </a:pPr>
            <a:r>
              <a:rPr lang="en-CA" sz="1400" dirty="0"/>
              <a:t>With the latest Beagle board Linux images you should no longer have to install drivers for your operating system. Once the board is fully booted, several new devices should be available on your desktop computer. For example, you will now have the following devices (These new devices can be used to connect to the board):</a:t>
            </a:r>
          </a:p>
          <a:p>
            <a:pPr algn="just">
              <a:buFont typeface="Wingdings" panose="05000000000000000000" pitchFamily="2" charset="2"/>
              <a:buChar char="q"/>
            </a:pPr>
            <a:r>
              <a:rPr lang="en-CA" sz="1400" dirty="0"/>
              <a:t>Access to the FAT partition of the board (like a USB memory key).</a:t>
            </a:r>
          </a:p>
          <a:p>
            <a:pPr algn="just">
              <a:buFont typeface="Wingdings" panose="05000000000000000000" pitchFamily="2" charset="2"/>
              <a:buChar char="q"/>
            </a:pPr>
            <a:r>
              <a:rPr lang="en-CA" sz="1400" dirty="0"/>
              <a:t>Serial access to the board using a new Gadget Serial driver COM port.</a:t>
            </a:r>
          </a:p>
          <a:p>
            <a:pPr algn="just">
              <a:buFont typeface="Wingdings" panose="05000000000000000000" pitchFamily="2" charset="2"/>
              <a:buChar char="q"/>
            </a:pPr>
            <a:r>
              <a:rPr lang="en-CA" sz="1400" dirty="0"/>
              <a:t>A Linux USB Ethernet/RNDIS Gadget (for internet-over-USB). RNDIS stands for Remote Network Driver Interface Specification.</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1382633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Qt framework also has associated development tools. As well as the </a:t>
            </a:r>
            <a:r>
              <a:rPr lang="en-US" sz="1400" dirty="0" err="1"/>
              <a:t>qmake</a:t>
            </a:r>
            <a:r>
              <a:rPr lang="en-US" sz="1400" dirty="0"/>
              <a:t> tool, there is a full-featured IDE called Qt Creator, which is similar in nature to Eclipse, except that it is specifically tailored for Qt development.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IDE, which is illustrated in the following Figure, is available for Linux, Windows, and macOS, and its Qt Designer tool can even execute on the Beagle board directly. Qt Creator can be used to build native applications, or it can be used to cross-compile applications for the board by installing a cross-platform toolchain (similar to Eclipse).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install and execute Qt Creator on the host machine (or on the beagle board e.g., via VNC), use the following steps, whereupon the IDE appears as in the Figure. Qt Creator needs approximately 400MB of installation space.</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dirty="0" err="1"/>
              <a:t>sudo</a:t>
            </a:r>
            <a:r>
              <a:rPr lang="en-US" sz="1000" dirty="0"/>
              <a:t> apt install </a:t>
            </a:r>
            <a:r>
              <a:rPr lang="en-US" sz="1000" dirty="0" err="1"/>
              <a:t>qtcreator</a:t>
            </a:r>
            <a:endParaRPr lang="en-US" sz="1000" dirty="0"/>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a:t>$ </a:t>
            </a:r>
            <a:r>
              <a:rPr lang="en-US" sz="1000" dirty="0" err="1"/>
              <a:t>qtcreator</a:t>
            </a:r>
            <a:r>
              <a:rPr lang="en-US" sz="1000" dirty="0"/>
              <a:t> &amp;</a:t>
            </a:r>
          </a:p>
          <a:p>
            <a:pPr marL="114300" indent="0" algn="just">
              <a:buClr>
                <a:srgbClr val="000000"/>
              </a:buClr>
              <a:buNone/>
              <a:defRPr/>
            </a:pPr>
            <a:endParaRPr lang="en-US" sz="1400" dirty="0"/>
          </a:p>
        </p:txBody>
      </p:sp>
    </p:spTree>
    <p:extLst>
      <p:ext uri="{BB962C8B-B14F-4D97-AF65-F5344CB8AC3E}">
        <p14:creationId xmlns:p14="http://schemas.microsoft.com/office/powerpoint/2010/main" val="27357805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3" name="Picture 2">
            <a:extLst>
              <a:ext uri="{FF2B5EF4-FFF2-40B4-BE49-F238E27FC236}">
                <a16:creationId xmlns:a16="http://schemas.microsoft.com/office/drawing/2014/main" id="{17A824C1-B078-4473-ADC8-DFB3BF50CE1F}"/>
              </a:ext>
            </a:extLst>
          </p:cNvPr>
          <p:cNvPicPr>
            <a:picLocks noChangeAspect="1"/>
          </p:cNvPicPr>
          <p:nvPr/>
        </p:nvPicPr>
        <p:blipFill>
          <a:blip r:embed="rId3"/>
          <a:stretch>
            <a:fillRect/>
          </a:stretch>
        </p:blipFill>
        <p:spPr>
          <a:xfrm>
            <a:off x="-61959" y="794759"/>
            <a:ext cx="9135522" cy="3717420"/>
          </a:xfrm>
          <a:prstGeom prst="rect">
            <a:avLst/>
          </a:prstGeom>
        </p:spPr>
      </p:pic>
    </p:spTree>
    <p:extLst>
      <p:ext uri="{BB962C8B-B14F-4D97-AF65-F5344CB8AC3E}">
        <p14:creationId xmlns:p14="http://schemas.microsoft.com/office/powerpoint/2010/main" val="12745223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8595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One of the key features that Qt Creator provides is its visual design editor, which enables you to interactively drag and drop widgets onto window designs, called forms. The interface enables the properties of the widgets to be configured easily, and it provides a straightforward way of enabling signals and associating slots against the UI components.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For example, to write code that executes when the Press Me button is clicked (refer to the Figure), you can simply right-click the button and choose “Go to slot,” which provides a dialog with a list of available signals (such as clicked(), pressed(), and released()).</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Once a signal is chosen, the IDE will automatically enable the signal, provide a slot </a:t>
            </a:r>
          </a:p>
          <a:p>
            <a:pPr marL="114300" indent="0" algn="just">
              <a:buClr>
                <a:srgbClr val="000000"/>
              </a:buClr>
              <a:buNone/>
              <a:defRPr/>
            </a:pPr>
            <a:r>
              <a:rPr lang="en-US" sz="1400" dirty="0"/>
              <a:t>         code template, and associate the signal with the slot. The form UI’s properties are </a:t>
            </a:r>
          </a:p>
          <a:p>
            <a:pPr marL="114300" indent="0" algn="just">
              <a:buClr>
                <a:srgbClr val="000000"/>
              </a:buClr>
              <a:buNone/>
              <a:defRPr/>
            </a:pPr>
            <a:r>
              <a:rPr lang="en-US" sz="1400" dirty="0"/>
              <a:t>         stored in an XML file and associated with the project (e.g., </a:t>
            </a:r>
            <a:r>
              <a:rPr lang="en-US" sz="1400" dirty="0" err="1"/>
              <a:t>mainwindow.ui</a:t>
            </a:r>
            <a:r>
              <a:rPr lang="en-US" sz="1400" dirty="0"/>
              <a:t>). </a:t>
            </a:r>
          </a:p>
        </p:txBody>
      </p:sp>
    </p:spTree>
    <p:extLst>
      <p:ext uri="{BB962C8B-B14F-4D97-AF65-F5344CB8AC3E}">
        <p14:creationId xmlns:p14="http://schemas.microsoft.com/office/powerpoint/2010/main" val="36817250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67284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You can create a simple Qt GUI application on your host machine (or on a Beagle board) using Qt Creator by following these steps:</a:t>
            </a:r>
          </a:p>
          <a:p>
            <a:pPr algn="just">
              <a:buClr>
                <a:srgbClr val="000000"/>
              </a:buClr>
              <a:buFont typeface="Wingdings" panose="05000000000000000000" pitchFamily="2" charset="2"/>
              <a:buChar char="q"/>
              <a:defRPr/>
            </a:pPr>
            <a:r>
              <a:rPr lang="en-US" sz="1400" dirty="0"/>
              <a:t>Create a new project of type Qt Widgets Application. Call it </a:t>
            </a:r>
            <a:r>
              <a:rPr lang="en-US" sz="1400" dirty="0" err="1"/>
              <a:t>QtTest</a:t>
            </a:r>
            <a:r>
              <a:rPr lang="en-US" sz="1400" dirty="0"/>
              <a:t> and create it in the /home/ directory.</a:t>
            </a:r>
          </a:p>
          <a:p>
            <a:pPr algn="just">
              <a:buClr>
                <a:srgbClr val="000000"/>
              </a:buClr>
              <a:buFont typeface="Wingdings" panose="05000000000000000000" pitchFamily="2" charset="2"/>
              <a:buChar char="q"/>
              <a:defRPr/>
            </a:pPr>
            <a:r>
              <a:rPr lang="en-US" sz="1400" dirty="0"/>
              <a:t>Select the Desktop kit and choose the default class information. This results in a new project being created within Qt Creator, which appears as in the previous Figure when you double-click the </a:t>
            </a:r>
            <a:r>
              <a:rPr lang="en-US" sz="1400" dirty="0" err="1"/>
              <a:t>mainwindow.ui</a:t>
            </a:r>
            <a:r>
              <a:rPr lang="en-US" sz="1400" dirty="0"/>
              <a:t> form Forms.</a:t>
            </a:r>
          </a:p>
          <a:p>
            <a:pPr algn="just">
              <a:buClr>
                <a:srgbClr val="000000"/>
              </a:buClr>
              <a:buFont typeface="Wingdings" panose="05000000000000000000" pitchFamily="2" charset="2"/>
              <a:buChar char="q"/>
              <a:defRPr/>
            </a:pPr>
            <a:r>
              <a:rPr lang="en-US" sz="1400" dirty="0"/>
              <a:t>In this window view, add a Push Button component and a Text Edit (</a:t>
            </a:r>
            <a:r>
              <a:rPr lang="en-US" sz="1400" dirty="0" err="1"/>
              <a:t>QTextEdit</a:t>
            </a:r>
            <a:r>
              <a:rPr lang="en-US" sz="1400" dirty="0"/>
              <a:t>) component, as illustrated in that Figure via drag and drop.</a:t>
            </a:r>
          </a:p>
          <a:p>
            <a:pPr algn="just">
              <a:buClr>
                <a:srgbClr val="000000"/>
              </a:buClr>
              <a:buFont typeface="Wingdings" panose="05000000000000000000" pitchFamily="2" charset="2"/>
              <a:buChar char="q"/>
              <a:defRPr/>
            </a:pPr>
            <a:r>
              <a:rPr lang="en-US" sz="1400" dirty="0"/>
              <a:t>Right-click the text edit box and choose Change </a:t>
            </a:r>
            <a:r>
              <a:rPr lang="en-US" sz="1400" dirty="0" err="1"/>
              <a:t>objectName</a:t>
            </a:r>
            <a:r>
              <a:rPr lang="en-US" sz="1400" dirty="0"/>
              <a:t>. Change the object name to be output.</a:t>
            </a:r>
          </a:p>
          <a:p>
            <a:pPr algn="just">
              <a:buClr>
                <a:srgbClr val="000000"/>
              </a:buClr>
              <a:buFont typeface="Wingdings" panose="05000000000000000000" pitchFamily="2" charset="2"/>
              <a:buChar char="q"/>
              <a:defRPr/>
            </a:pPr>
            <a:r>
              <a:rPr lang="en-US" sz="1400" dirty="0"/>
              <a:t>Retitle the button to Press Me and then right-click the button. Choose Go to Slot and then pick a signal such as clicked(). This creates a new function in the mainwindow.cpp file called </a:t>
            </a:r>
            <a:r>
              <a:rPr lang="en-US" sz="1400" dirty="0" err="1"/>
              <a:t>on_pushButton_clicked</a:t>
            </a:r>
            <a:r>
              <a:rPr lang="en-US" sz="1400" dirty="0"/>
              <a:t>(). See the following Figure.</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q"/>
              <a:defRPr/>
            </a:pPr>
            <a:r>
              <a:rPr lang="en-US" sz="1400" dirty="0"/>
              <a:t>You can then add a line of code to this method that sets the text of the output </a:t>
            </a:r>
            <a:r>
              <a:rPr lang="en-US" sz="1400" dirty="0" err="1"/>
              <a:t>QTextEdit</a:t>
            </a:r>
            <a:r>
              <a:rPr lang="en-US" sz="1400" dirty="0"/>
              <a:t> component, which is accessed via the </a:t>
            </a:r>
            <a:r>
              <a:rPr lang="en-US" sz="1400" dirty="0" err="1"/>
              <a:t>ui</a:t>
            </a:r>
            <a:r>
              <a:rPr lang="en-US" sz="1400" dirty="0"/>
              <a:t> main window.</a:t>
            </a:r>
          </a:p>
          <a:p>
            <a:pPr marL="114300" indent="0" algn="just">
              <a:buClr>
                <a:srgbClr val="000000"/>
              </a:buClr>
              <a:buNone/>
              <a:defRPr/>
            </a:pPr>
            <a:r>
              <a:rPr lang="en-US" sz="1000" dirty="0"/>
              <a:t>void </a:t>
            </a:r>
            <a:r>
              <a:rPr lang="en-US" sz="1000" dirty="0" err="1"/>
              <a:t>MainWindow</a:t>
            </a:r>
            <a:r>
              <a:rPr lang="en-US" sz="1000" dirty="0"/>
              <a:t>::</a:t>
            </a:r>
            <a:r>
              <a:rPr lang="en-US" sz="1000" dirty="0" err="1"/>
              <a:t>on_pushButton_clicked</a:t>
            </a:r>
            <a:r>
              <a:rPr lang="en-US" sz="1000" dirty="0"/>
              <a:t>() {</a:t>
            </a:r>
          </a:p>
          <a:p>
            <a:pPr marL="114300" indent="0" algn="just">
              <a:buClr>
                <a:srgbClr val="000000"/>
              </a:buClr>
              <a:buNone/>
              <a:defRPr/>
            </a:pPr>
            <a:r>
              <a:rPr lang="en-US" sz="1000" dirty="0"/>
              <a:t> </a:t>
            </a:r>
            <a:r>
              <a:rPr lang="en-US" sz="1000" dirty="0" err="1"/>
              <a:t>ui</a:t>
            </a:r>
            <a:r>
              <a:rPr lang="en-US" sz="1000" dirty="0"/>
              <a:t>-&gt;output-&gt;</a:t>
            </a:r>
            <a:r>
              <a:rPr lang="en-US" sz="1000" dirty="0" err="1"/>
              <a:t>setText</a:t>
            </a:r>
            <a:r>
              <a:rPr lang="en-US" sz="1000" dirty="0"/>
              <a:t>("Hello from Prof. Mike!");</a:t>
            </a:r>
          </a:p>
          <a:p>
            <a:pPr marL="114300" indent="0" algn="just">
              <a:buClr>
                <a:srgbClr val="000000"/>
              </a:buClr>
              <a:buNone/>
              <a:defRPr/>
            </a:pPr>
            <a:r>
              <a:rPr lang="en-US" sz="1000" dirty="0"/>
              <a:t>}</a:t>
            </a:r>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8734551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000" dirty="0"/>
          </a:p>
        </p:txBody>
      </p:sp>
      <p:pic>
        <p:nvPicPr>
          <p:cNvPr id="3" name="Picture 2">
            <a:extLst>
              <a:ext uri="{FF2B5EF4-FFF2-40B4-BE49-F238E27FC236}">
                <a16:creationId xmlns:a16="http://schemas.microsoft.com/office/drawing/2014/main" id="{93829B78-D77C-467F-8E17-5A36A001E1F2}"/>
              </a:ext>
            </a:extLst>
          </p:cNvPr>
          <p:cNvPicPr>
            <a:picLocks noChangeAspect="1"/>
          </p:cNvPicPr>
          <p:nvPr/>
        </p:nvPicPr>
        <p:blipFill>
          <a:blip r:embed="rId3"/>
          <a:stretch>
            <a:fillRect/>
          </a:stretch>
        </p:blipFill>
        <p:spPr>
          <a:xfrm>
            <a:off x="576382" y="873038"/>
            <a:ext cx="8110877" cy="3975135"/>
          </a:xfrm>
          <a:prstGeom prst="rect">
            <a:avLst/>
          </a:prstGeom>
        </p:spPr>
      </p:pic>
    </p:spTree>
    <p:extLst>
      <p:ext uri="{BB962C8B-B14F-4D97-AF65-F5344CB8AC3E}">
        <p14:creationId xmlns:p14="http://schemas.microsoft.com/office/powerpoint/2010/main" val="21400231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application can be executed by clicking the Play button on the bottom-left side of </a:t>
            </a:r>
          </a:p>
          <a:p>
            <a:pPr marL="114300" indent="0" algn="just">
              <a:buClr>
                <a:srgbClr val="000000"/>
              </a:buClr>
              <a:buNone/>
              <a:defRPr/>
            </a:pPr>
            <a:r>
              <a:rPr lang="en-US" sz="1400" dirty="0"/>
              <a:t>        the Figure. The application window appears on the right side of the same figure. </a:t>
            </a:r>
          </a:p>
          <a:p>
            <a:pPr marL="114300" indent="0" algn="just">
              <a:buClr>
                <a:srgbClr val="000000"/>
              </a:buClr>
              <a:buNone/>
              <a:defRPr/>
            </a:pPr>
            <a:r>
              <a:rPr lang="en-US" sz="1400" dirty="0"/>
              <a:t>        When the Press Me button is clicked, then the text “Hello from Prof. </a:t>
            </a:r>
            <a:r>
              <a:rPr lang="en-US" sz="1400"/>
              <a:t>Mike!” </a:t>
            </a:r>
            <a:endParaRPr lang="en-US" sz="1400" dirty="0"/>
          </a:p>
          <a:p>
            <a:pPr marL="114300" indent="0" algn="just">
              <a:buClr>
                <a:srgbClr val="000000"/>
              </a:buClr>
              <a:buNone/>
              <a:defRPr/>
            </a:pPr>
            <a:r>
              <a:rPr lang="en-US" sz="1400" dirty="0"/>
              <a:t>        appears in the output </a:t>
            </a:r>
            <a:r>
              <a:rPr lang="en-US" sz="1400" dirty="0" err="1"/>
              <a:t>QTextEdit</a:t>
            </a:r>
            <a:r>
              <a:rPr lang="en-US" sz="1400" dirty="0"/>
              <a:t> component.</a:t>
            </a:r>
          </a:p>
        </p:txBody>
      </p:sp>
    </p:spTree>
    <p:extLst>
      <p:ext uri="{BB962C8B-B14F-4D97-AF65-F5344CB8AC3E}">
        <p14:creationId xmlns:p14="http://schemas.microsoft.com/office/powerpoint/2010/main" val="35058655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Assignment #7:  Qt-based Application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Part A: Create “Hello </a:t>
            </a:r>
            <a:r>
              <a:rPr lang="en-US" sz="1400" dirty="0" err="1"/>
              <a:t>Beaglebone</a:t>
            </a:r>
            <a:r>
              <a:rPr lang="en-US" sz="1400" dirty="0"/>
              <a:t>!” Qt application on a Beagle board through the steps mentioned during the lecture (slides 210-214) (Deadline: April 7)</a:t>
            </a:r>
          </a:p>
          <a:p>
            <a:pPr algn="just">
              <a:buClr>
                <a:srgbClr val="000000"/>
              </a:buClr>
              <a:buFont typeface="Wingdings" panose="05000000000000000000" pitchFamily="2" charset="2"/>
              <a:buChar char="q"/>
              <a:defRPr/>
            </a:pPr>
            <a:r>
              <a:rPr lang="en-US" sz="1400" dirty="0"/>
              <a:t>Hint: You need to ensure the board is connected to the Internet!</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Part B: Create “Hello from the </a:t>
            </a:r>
            <a:r>
              <a:rPr lang="en-US" sz="1400" dirty="0" err="1"/>
              <a:t>Beaglebone</a:t>
            </a:r>
            <a:r>
              <a:rPr lang="en-US" sz="1400" dirty="0"/>
              <a:t>!” Qt GUI application on a Beagle board through the steps mentioned during the lecture (slides 221-225) (Deadline: April 7)</a:t>
            </a:r>
          </a:p>
          <a:p>
            <a:pPr algn="just">
              <a:buClr>
                <a:srgbClr val="000000"/>
              </a:buClr>
              <a:buFont typeface="Wingdings" panose="05000000000000000000" pitchFamily="2" charset="2"/>
              <a:buChar char="q"/>
              <a:defRPr/>
            </a:pPr>
            <a:r>
              <a:rPr lang="en-US" sz="1400" dirty="0"/>
              <a:t>Hint: You need to ensure the board is connected to the Internet!</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838941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Assignment #8:  Capturing Images and Video (</a:t>
            </a:r>
            <a:r>
              <a:rPr lang="en-US" sz="3200" dirty="0"/>
              <a:t>Have you already prepared your camera?)</a:t>
            </a:r>
            <a:br>
              <a:rPr lang="en-US" sz="3200"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136692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Step 1: Study the materials in the last module (Slides 231 – 253)</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2: Prepare a ppt file in student version from the materials so that it should show your understanding from the module without missing any points!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q"/>
              <a:defRPr/>
            </a:pPr>
            <a:r>
              <a:rPr lang="en-US" sz="1400" dirty="0"/>
              <a:t>Deadline: April 14</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6719624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#8:  Capturing Images and Video</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1: In order to enable your Beagle board to capture images and video, set up all the required adjustments on your board through the  terminal commands mentioned in Assignment #8</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2: Compile and run all the example code mentioned in Assignment #8 on your Beagle board!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3: Record your results in a word document and a provide a link to watch the video from your result!</a:t>
            </a:r>
          </a:p>
          <a:p>
            <a:pPr marL="114300" indent="0" algn="just">
              <a:buClr>
                <a:srgbClr val="000000"/>
              </a:buClr>
              <a:buNone/>
              <a:defRPr/>
            </a:pPr>
            <a:endParaRPr lang="en-US" sz="1400" dirty="0"/>
          </a:p>
          <a:p>
            <a:pPr algn="just">
              <a:buClr>
                <a:srgbClr val="000000"/>
              </a:buClr>
              <a:buFont typeface="Wingdings" panose="05000000000000000000" pitchFamily="2" charset="2"/>
              <a:buChar char="q"/>
              <a:defRPr/>
            </a:pPr>
            <a:r>
              <a:rPr lang="en-US" sz="1400" dirty="0"/>
              <a:t>Deadline: April 21</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1154183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Capturing Images and Video</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this section, the Beagle board is used as a platform for capturing image and video data from USB webcams and saving the data on the board’s file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This is useful for Beagle board applications such as robotics, home security, home automation, and aeronautics, when networked image streaming is not an available option—for example, if the application is untethered and distant from a wireless network.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With suitable peripherals, the board can be used to capture high-quality video streams, which can be viewed asynchronously.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durations of the video streams are limited only by the available storage on the board. (Previously we described an approach for mounting a high-capacity </a:t>
            </a:r>
            <a:r>
              <a:rPr lang="en-US" sz="1400" dirty="0" err="1"/>
              <a:t>microSD</a:t>
            </a:r>
            <a:r>
              <a:rPr lang="en-US" sz="1400" dirty="0"/>
              <a:t> card or USB memory device on the file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Alternatively, the video can be streamed to the network, which is discussed in the </a:t>
            </a:r>
          </a:p>
          <a:p>
            <a:pPr marL="114300" indent="0" algn="just">
              <a:buClr>
                <a:srgbClr val="000000"/>
              </a:buClr>
              <a:buNone/>
              <a:defRPr/>
            </a:pPr>
            <a:r>
              <a:rPr lang="en-US" sz="1400" dirty="0"/>
              <a:t>        next section of this chapter.</a:t>
            </a:r>
          </a:p>
        </p:txBody>
      </p:sp>
    </p:spTree>
    <p:extLst>
      <p:ext uri="{BB962C8B-B14F-4D97-AF65-F5344CB8AC3E}">
        <p14:creationId xmlns:p14="http://schemas.microsoft.com/office/powerpoint/2010/main" val="53135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Gadget Serial device will allow you to connect to the board directly using a Serial connections are particularly useful when the board is close to your desktop computer and connected via the USB cable. It is often a fallback communications method when something goes wrong with the network configuration or software services on the board.</a:t>
            </a:r>
          </a:p>
          <a:p>
            <a:pPr marL="114300" indent="0" algn="just">
              <a:buNone/>
            </a:pPr>
            <a:endParaRPr lang="en-CA" sz="1400" dirty="0"/>
          </a:p>
          <a:p>
            <a:pPr algn="just">
              <a:buFont typeface="Wingdings" panose="05000000000000000000" pitchFamily="2" charset="2"/>
              <a:buChar char="ü"/>
            </a:pPr>
            <a:r>
              <a:rPr lang="en-CA" sz="1400" dirty="0"/>
              <a:t>To connect to the board via the serial connection over USB, you need a terminal program. Several third-party applications are available for Windows, such as RealTerm (realterm.sourceforge.io) and PuTTY (www.putty.org). PuTTY is also used in the next section. Most distributions of desktop Linux include a terminal program (try Ctrl+Alt+T or use Alt+F2 and type gnome-terminal under Debian).</a:t>
            </a:r>
          </a:p>
          <a:p>
            <a:pPr algn="just">
              <a:buFont typeface="Wingdings" panose="05000000000000000000" pitchFamily="2" charset="2"/>
              <a:buChar char="ü"/>
            </a:pPr>
            <a:r>
              <a:rPr lang="en-CA" sz="1400" dirty="0"/>
              <a:t>A terminal emulator is included by default under macOS (e.g., type screen/dev/tty.usbmodemfa133 115200).</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1091521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main focus in this section is USB webcams, as they are widely available and can be reused as a general-purpose desktop peripheral.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Logitech HD C270 ($26), HD C310 ($30), and HD Pro C920 ($70), shown in the following Figure, are chosen, as they are commonly available HD cameras that are known to function under Linux.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fact, for the following tests the three cameras are connected simultaneously to the Beagle board using the USB hub. </a:t>
            </a:r>
          </a:p>
        </p:txBody>
      </p:sp>
      <p:pic>
        <p:nvPicPr>
          <p:cNvPr id="3" name="Picture 2">
            <a:extLst>
              <a:ext uri="{FF2B5EF4-FFF2-40B4-BE49-F238E27FC236}">
                <a16:creationId xmlns:a16="http://schemas.microsoft.com/office/drawing/2014/main" id="{7FDB9389-E5B4-4820-B68D-3FD99F46D533}"/>
              </a:ext>
            </a:extLst>
          </p:cNvPr>
          <p:cNvPicPr>
            <a:picLocks noChangeAspect="1"/>
          </p:cNvPicPr>
          <p:nvPr/>
        </p:nvPicPr>
        <p:blipFill>
          <a:blip r:embed="rId4"/>
          <a:stretch>
            <a:fillRect/>
          </a:stretch>
        </p:blipFill>
        <p:spPr>
          <a:xfrm>
            <a:off x="1683498" y="2501030"/>
            <a:ext cx="5036479" cy="1362526"/>
          </a:xfrm>
          <a:prstGeom prst="rect">
            <a:avLst/>
          </a:prstGeom>
        </p:spPr>
      </p:pic>
    </p:spTree>
    <p:extLst>
      <p:ext uri="{BB962C8B-B14F-4D97-AF65-F5344CB8AC3E}">
        <p14:creationId xmlns:p14="http://schemas.microsoft.com/office/powerpoint/2010/main" val="9159272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9651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It is not a powered USB hub, but the board is connected to a 5V 2A supply in this case.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When the three USB cameras are connected to the board at the same time using a USB hub, the “list USB devices” utility provides the following output</a:t>
            </a:r>
          </a:p>
          <a:p>
            <a:pPr marL="114300" indent="0" algn="just">
              <a:buClr>
                <a:srgbClr val="000000"/>
              </a:buClr>
              <a:buNone/>
              <a:defRPr/>
            </a:pPr>
            <a:r>
              <a:rPr lang="en-US" sz="1000" dirty="0" err="1"/>
              <a:t>debian@ebb</a:t>
            </a:r>
            <a:r>
              <a:rPr lang="en-US" sz="1000" dirty="0"/>
              <a:t>:~$ </a:t>
            </a:r>
            <a:r>
              <a:rPr lang="en-US" sz="1000" dirty="0" err="1"/>
              <a:t>lsusb</a:t>
            </a:r>
            <a:endParaRPr lang="en-US" sz="1000" dirty="0"/>
          </a:p>
          <a:p>
            <a:pPr marL="114300" indent="0" algn="just">
              <a:buClr>
                <a:srgbClr val="000000"/>
              </a:buClr>
              <a:buNone/>
              <a:defRPr/>
            </a:pPr>
            <a:r>
              <a:rPr lang="en-US" sz="1000" dirty="0"/>
              <a:t>Bus 001 Device 002: ID 1a40:0201 Terminus Technology Inc. FE 2.1 7-port Hub</a:t>
            </a:r>
          </a:p>
          <a:p>
            <a:pPr marL="114300" indent="0" algn="just">
              <a:buClr>
                <a:srgbClr val="000000"/>
              </a:buClr>
              <a:buNone/>
              <a:defRPr/>
            </a:pPr>
            <a:r>
              <a:rPr lang="en-US" sz="1000" dirty="0"/>
              <a:t>Bus 001 Device 001: ID 1d6b:0002 Linux Foundation 2.0 root hub</a:t>
            </a:r>
          </a:p>
          <a:p>
            <a:pPr marL="114300" indent="0" algn="just">
              <a:buClr>
                <a:srgbClr val="000000"/>
              </a:buClr>
              <a:buNone/>
              <a:defRPr/>
            </a:pPr>
            <a:r>
              <a:rPr lang="en-US" sz="1000" dirty="0"/>
              <a:t>Bus 002 Device 001: ID 1d6b:0002 Linux Foundation 2.0 root hub</a:t>
            </a:r>
          </a:p>
          <a:p>
            <a:pPr marL="114300" indent="0" algn="just">
              <a:buClr>
                <a:srgbClr val="000000"/>
              </a:buClr>
              <a:buNone/>
              <a:defRPr/>
            </a:pPr>
            <a:r>
              <a:rPr lang="en-US" sz="1000" dirty="0"/>
              <a:t>Bus 001 Device 003: ID 046d:082d Logitech, Inc. HD Pro Webcam C920</a:t>
            </a:r>
          </a:p>
          <a:p>
            <a:pPr marL="114300" indent="0" algn="just">
              <a:buClr>
                <a:srgbClr val="000000"/>
              </a:buClr>
              <a:buNone/>
              <a:defRPr/>
            </a:pPr>
            <a:r>
              <a:rPr lang="en-US" sz="1000" dirty="0"/>
              <a:t>Bus 001 Device 004: ID 046d:0825 Logitech, Inc. Webcam C270</a:t>
            </a:r>
          </a:p>
          <a:p>
            <a:pPr marL="114300" indent="0" algn="just">
              <a:buClr>
                <a:srgbClr val="000000"/>
              </a:buClr>
              <a:buNone/>
              <a:defRPr/>
            </a:pPr>
            <a:r>
              <a:rPr lang="en-US" sz="1000" dirty="0"/>
              <a:t>Bus 001 Device 005: ID 046d:081b Logitech, Inc. Webcam C310</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output lists the device IDs for the cameras, two USB sound adapters, and a Bluetooth adapter.</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fact that “Logitech” is listed against the device IDs indicates that some level of Linux support is already present on the board for these devices.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9449016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91494" y="87926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this is not the case, then you will have to source proprietary Linux drivers from the webcam manufacturer.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Typically, such drivers would be built and deployed on the board before the webcam could be used.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Full information about the modes that are available on the USB cameras can be displayed using the following:</a:t>
            </a:r>
          </a:p>
          <a:p>
            <a:pPr marL="114300" indent="0" algn="just">
              <a:buClr>
                <a:srgbClr val="000000"/>
              </a:buClr>
              <a:buNone/>
              <a:defRPr/>
            </a:pPr>
            <a:r>
              <a:rPr lang="en-US" sz="1000" dirty="0" err="1"/>
              <a:t>debian@ebb</a:t>
            </a:r>
            <a:r>
              <a:rPr lang="en-US" sz="1000" dirty="0"/>
              <a:t>:~$ </a:t>
            </a:r>
            <a:r>
              <a:rPr lang="en-US" sz="1000" dirty="0" err="1"/>
              <a:t>lsusb</a:t>
            </a:r>
            <a:r>
              <a:rPr lang="en-US" sz="1000" dirty="0"/>
              <a:t> -v | less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This command results in detailed and verbose output.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addition, the loadable kernel modules (LKMs) that are currently loaded against these peripherals can be listed using the following command:</a:t>
            </a:r>
          </a:p>
          <a:p>
            <a:pPr marL="114300" indent="0" algn="just">
              <a:buClr>
                <a:srgbClr val="000000"/>
              </a:buClr>
              <a:buNone/>
              <a:defRPr/>
            </a:pPr>
            <a:endParaRPr lang="en-US" sz="1400" dirty="0"/>
          </a:p>
        </p:txBody>
      </p:sp>
    </p:spTree>
    <p:extLst>
      <p:ext uri="{BB962C8B-B14F-4D97-AF65-F5344CB8AC3E}">
        <p14:creationId xmlns:p14="http://schemas.microsoft.com/office/powerpoint/2010/main" val="42011422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err="1"/>
              <a:t>debian@ebb</a:t>
            </a:r>
            <a:r>
              <a:rPr lang="en-US" sz="1000" dirty="0"/>
              <a:t>:~$ </a:t>
            </a:r>
            <a:r>
              <a:rPr lang="en-US" sz="1000" dirty="0" err="1"/>
              <a:t>lsmod</a:t>
            </a:r>
            <a:endParaRPr lang="en-US" sz="1000" dirty="0"/>
          </a:p>
          <a:p>
            <a:pPr marL="114300" indent="0" algn="just">
              <a:buClr>
                <a:srgbClr val="000000"/>
              </a:buClr>
              <a:buNone/>
              <a:defRPr/>
            </a:pPr>
            <a:r>
              <a:rPr lang="en-US" sz="1000" dirty="0"/>
              <a:t>Module Size Used by</a:t>
            </a:r>
          </a:p>
          <a:p>
            <a:pPr marL="114300" indent="0" algn="just">
              <a:buClr>
                <a:srgbClr val="000000"/>
              </a:buClr>
              <a:buNone/>
              <a:defRPr/>
            </a:pPr>
            <a:r>
              <a:rPr lang="en-US" sz="1000" dirty="0" err="1"/>
              <a:t>snd_usb_audio</a:t>
            </a:r>
            <a:r>
              <a:rPr lang="en-US" sz="1000" dirty="0"/>
              <a:t> 184320 0</a:t>
            </a:r>
          </a:p>
          <a:p>
            <a:pPr marL="114300" indent="0" algn="just">
              <a:buClr>
                <a:srgbClr val="000000"/>
              </a:buClr>
              <a:buNone/>
              <a:defRPr/>
            </a:pPr>
            <a:r>
              <a:rPr lang="en-US" sz="1000" dirty="0" err="1"/>
              <a:t>uvcvideo</a:t>
            </a:r>
            <a:r>
              <a:rPr lang="en-US" sz="1000" dirty="0"/>
              <a:t> 90112 0</a:t>
            </a:r>
          </a:p>
          <a:p>
            <a:pPr marL="114300" indent="0" algn="just">
              <a:buClr>
                <a:srgbClr val="000000"/>
              </a:buClr>
              <a:buNone/>
              <a:defRPr/>
            </a:pPr>
            <a:r>
              <a:rPr lang="en-US" sz="1000" dirty="0" err="1"/>
              <a:t>snd_hwdep</a:t>
            </a:r>
            <a:r>
              <a:rPr lang="en-US" sz="1000" dirty="0"/>
              <a:t> 20480 1 </a:t>
            </a:r>
            <a:r>
              <a:rPr lang="en-US" sz="1000" dirty="0" err="1"/>
              <a:t>snd_usb_audio</a:t>
            </a:r>
            <a:endParaRPr lang="en-US" sz="1000" dirty="0"/>
          </a:p>
          <a:p>
            <a:pPr marL="114300" indent="0" algn="just">
              <a:buClr>
                <a:srgbClr val="000000"/>
              </a:buClr>
              <a:buNone/>
              <a:defRPr/>
            </a:pPr>
            <a:r>
              <a:rPr lang="en-US" sz="1000" dirty="0"/>
              <a:t>videobuf2_vmalloc 16384 1 </a:t>
            </a:r>
            <a:r>
              <a:rPr lang="en-US" sz="1000" dirty="0" err="1"/>
              <a:t>uvcvideo</a:t>
            </a:r>
            <a:endParaRPr lang="en-US" sz="1000" dirty="0"/>
          </a:p>
          <a:p>
            <a:pPr marL="114300" indent="0" algn="just">
              <a:buClr>
                <a:srgbClr val="000000"/>
              </a:buClr>
              <a:buNone/>
              <a:defRPr/>
            </a:pPr>
            <a:r>
              <a:rPr lang="en-US" sz="1000" dirty="0"/>
              <a:t>videobuf2_memops 16384 1 videobuf2_vmalloc</a:t>
            </a:r>
          </a:p>
          <a:p>
            <a:pPr marL="114300" indent="0" algn="just">
              <a:buClr>
                <a:srgbClr val="000000"/>
              </a:buClr>
              <a:buNone/>
              <a:defRPr/>
            </a:pPr>
            <a:r>
              <a:rPr lang="en-US" sz="1000" dirty="0" err="1"/>
              <a:t>snd_rawmidi</a:t>
            </a:r>
            <a:r>
              <a:rPr lang="en-US" sz="1000" dirty="0"/>
              <a:t> 32768 1 </a:t>
            </a:r>
            <a:r>
              <a:rPr lang="en-US" sz="1000" dirty="0" err="1"/>
              <a:t>snd_usbmidi_lib</a:t>
            </a:r>
            <a:endParaRPr lang="en-US" sz="1000" dirty="0"/>
          </a:p>
          <a:p>
            <a:pPr marL="114300" indent="0" algn="just">
              <a:buClr>
                <a:srgbClr val="000000"/>
              </a:buClr>
              <a:buNone/>
              <a:defRPr/>
            </a:pPr>
            <a:r>
              <a:rPr lang="en-US" sz="1000" dirty="0"/>
              <a:t>videobuf2_v4l2 24576 1 </a:t>
            </a:r>
            <a:r>
              <a:rPr lang="en-US" sz="1000" dirty="0" err="1"/>
              <a:t>uvcvideo</a:t>
            </a:r>
            <a:endParaRPr lang="en-US" sz="1000" dirty="0"/>
          </a:p>
          <a:p>
            <a:pPr marL="114300" indent="0" algn="just">
              <a:buClr>
                <a:srgbClr val="000000"/>
              </a:buClr>
              <a:buNone/>
              <a:defRPr/>
            </a:pPr>
            <a:r>
              <a:rPr lang="en-US" sz="1000" dirty="0"/>
              <a:t>videobuf2_core 45056 2 uvcvideo,videobuf2_v4l2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a:t>
            </a:r>
            <a:r>
              <a:rPr lang="en-US" sz="1400" dirty="0" err="1"/>
              <a:t>uvcvideo</a:t>
            </a:r>
            <a:r>
              <a:rPr lang="en-US" sz="1400" dirty="0"/>
              <a:t> LKM supports UVC (USB video class) compliant devices, such as the webcam that is attached.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videobuf2_vmalloc LKM is the memory allocator for the Video4Linux video buffer.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If everything is working as expected, there should be new video and audio devices available, which can be listed using the following:</a:t>
            </a:r>
          </a:p>
          <a:p>
            <a:pPr marL="114300" indent="0" algn="just">
              <a:buClr>
                <a:srgbClr val="000000"/>
              </a:buClr>
              <a:buNone/>
              <a:defRPr/>
            </a:pPr>
            <a:r>
              <a:rPr lang="en-US" sz="1000" dirty="0" err="1"/>
              <a:t>debian@ebb</a:t>
            </a:r>
            <a:r>
              <a:rPr lang="en-US" sz="1000" dirty="0"/>
              <a:t>:~$ ls /dev/{</a:t>
            </a:r>
            <a:r>
              <a:rPr lang="en-US" sz="1000" dirty="0" err="1"/>
              <a:t>vid,aud</a:t>
            </a:r>
            <a:r>
              <a:rPr lang="en-US" sz="1000" dirty="0"/>
              <a:t>}*</a:t>
            </a:r>
          </a:p>
          <a:p>
            <a:pPr marL="114300" indent="0" algn="just">
              <a:buClr>
                <a:srgbClr val="000000"/>
              </a:buClr>
              <a:buNone/>
              <a:defRPr/>
            </a:pPr>
            <a:r>
              <a:rPr lang="en-US" sz="1000" dirty="0"/>
              <a:t>/dev/audio /dev/audio2 /dev/video0 /dev/audio1 /dev/video2</a:t>
            </a:r>
          </a:p>
          <a:p>
            <a:pPr marL="114300" indent="0" algn="just">
              <a:buClr>
                <a:srgbClr val="000000"/>
              </a:buClr>
              <a:buNone/>
              <a:defRPr/>
            </a:pPr>
            <a:r>
              <a:rPr lang="en-US" sz="1000" dirty="0"/>
              <a:t>/dev/audio3 /dev/video1</a:t>
            </a:r>
          </a:p>
          <a:p>
            <a:pPr marL="114300" indent="0" algn="just">
              <a:buClr>
                <a:srgbClr val="000000"/>
              </a:buClr>
              <a:buNone/>
              <a:defRPr/>
            </a:pPr>
            <a:endParaRPr lang="en-US" sz="1000" dirty="0"/>
          </a:p>
        </p:txBody>
      </p:sp>
    </p:spTree>
    <p:extLst>
      <p:ext uri="{BB962C8B-B14F-4D97-AF65-F5344CB8AC3E}">
        <p14:creationId xmlns:p14="http://schemas.microsoft.com/office/powerpoint/2010/main" val="25327419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device /dev/audio is mapped to the HDMI audio device, which will appear only if the HDMI virtual cape is enabled.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other audio devices are mapped to USB audio adapters and USB webcams.</a:t>
            </a:r>
          </a:p>
        </p:txBody>
      </p:sp>
    </p:spTree>
    <p:extLst>
      <p:ext uri="{BB962C8B-B14F-4D97-AF65-F5344CB8AC3E}">
        <p14:creationId xmlns:p14="http://schemas.microsoft.com/office/powerpoint/2010/main" val="28011944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Video4Linux2 (V4L2) is a video capture driver framework that is tightly integrated with the Linux kernel and is supported by the </a:t>
            </a:r>
            <a:r>
              <a:rPr lang="en-US" sz="1400" dirty="0" err="1"/>
              <a:t>uvcvideo</a:t>
            </a:r>
            <a:r>
              <a:rPr lang="en-US" sz="1400" dirty="0"/>
              <a:t> LKM.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provides drivers for video devices, such as webcams, PCI video capture cards, and TV (DVB-T/S) tuner cards/peripherals. V4L2 primarily supports video (and audio) devices through the following types of interfaces:</a:t>
            </a:r>
          </a:p>
          <a:p>
            <a:pPr algn="just">
              <a:buClr>
                <a:srgbClr val="000000"/>
              </a:buClr>
              <a:buFont typeface="Wingdings" panose="05000000000000000000" pitchFamily="2" charset="2"/>
              <a:buChar char="q"/>
              <a:defRPr/>
            </a:pPr>
            <a:r>
              <a:rPr lang="en-US" sz="1400" dirty="0"/>
              <a:t>Video capture interface: Used to capture video from capture devices, such as webcams, TV tuners, or video capture devices</a:t>
            </a:r>
          </a:p>
          <a:p>
            <a:pPr algn="just">
              <a:buClr>
                <a:srgbClr val="000000"/>
              </a:buClr>
              <a:buFont typeface="Wingdings" panose="05000000000000000000" pitchFamily="2" charset="2"/>
              <a:buChar char="q"/>
              <a:defRPr/>
            </a:pPr>
            <a:r>
              <a:rPr lang="en-US" sz="1400" dirty="0"/>
              <a:t>Video output interface: For video output devices, e.g., video transmission devices or video streaming devices</a:t>
            </a:r>
          </a:p>
          <a:p>
            <a:pPr algn="just">
              <a:buClr>
                <a:srgbClr val="000000"/>
              </a:buClr>
              <a:buFont typeface="Wingdings" panose="05000000000000000000" pitchFamily="2" charset="2"/>
              <a:buChar char="q"/>
              <a:defRPr/>
            </a:pPr>
            <a:r>
              <a:rPr lang="en-US" sz="1400" dirty="0"/>
              <a:t>Video overlay interface: Enables the direct display of the video data without requiring the data to be processed by the CPU</a:t>
            </a:r>
          </a:p>
          <a:p>
            <a:pPr algn="just">
              <a:buClr>
                <a:srgbClr val="000000"/>
              </a:buClr>
              <a:buFont typeface="Wingdings" panose="05000000000000000000" pitchFamily="2" charset="2"/>
              <a:buChar char="q"/>
              <a:defRPr/>
            </a:pPr>
            <a:r>
              <a:rPr lang="en-US" sz="1400" dirty="0"/>
              <a:t>Video blanking interval (VBI) interface: Provides access to legacy data that is transmitted during the VBI of an analog video signal (e.g., teletext)</a:t>
            </a:r>
          </a:p>
          <a:p>
            <a:pPr algn="just">
              <a:buClr>
                <a:srgbClr val="000000"/>
              </a:buClr>
              <a:buFont typeface="Wingdings" panose="05000000000000000000" pitchFamily="2" charset="2"/>
              <a:buChar char="q"/>
              <a:defRPr/>
            </a:pPr>
            <a:r>
              <a:rPr lang="en-US" sz="1400" dirty="0"/>
              <a:t>Radio interface: Provides access to AM/FM tuner audio streams</a:t>
            </a:r>
          </a:p>
        </p:txBody>
      </p:sp>
    </p:spTree>
    <p:extLst>
      <p:ext uri="{BB962C8B-B14F-4D97-AF65-F5344CB8AC3E}">
        <p14:creationId xmlns:p14="http://schemas.microsoft.com/office/powerpoint/2010/main" val="24759614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V4L2 provides support for many types of devices, and simply put, it is complex!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 addition to supporting video input/output, the V4L2 API also has stubs for codec and video effect devices, which enable manipulation of the video stream data.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focus in this section is on the capture of video data from webcam devices using V4L2 by performing the following steps (not necessarily in this order): </a:t>
            </a:r>
          </a:p>
          <a:p>
            <a:pPr algn="just">
              <a:buClr>
                <a:srgbClr val="000000"/>
              </a:buClr>
              <a:buFont typeface="Wingdings" panose="05000000000000000000" pitchFamily="2" charset="2"/>
              <a:buChar char="q"/>
              <a:defRPr/>
            </a:pPr>
            <a:r>
              <a:rPr lang="en-US" sz="1400" dirty="0"/>
              <a:t>Opening the V4L2 device</a:t>
            </a:r>
          </a:p>
          <a:p>
            <a:pPr algn="just">
              <a:buClr>
                <a:srgbClr val="000000"/>
              </a:buClr>
              <a:buFont typeface="Wingdings" panose="05000000000000000000" pitchFamily="2" charset="2"/>
              <a:buChar char="q"/>
              <a:defRPr/>
            </a:pPr>
            <a:r>
              <a:rPr lang="en-US" sz="1400" dirty="0"/>
              <a:t>Changing the device properties (e.g., camera brightness)</a:t>
            </a:r>
          </a:p>
          <a:p>
            <a:pPr algn="just">
              <a:buClr>
                <a:srgbClr val="000000"/>
              </a:buClr>
              <a:buFont typeface="Wingdings" panose="05000000000000000000" pitchFamily="2" charset="2"/>
              <a:buChar char="q"/>
              <a:defRPr/>
            </a:pPr>
            <a:r>
              <a:rPr lang="en-US" sz="1400" dirty="0"/>
              <a:t>Agreeing on a data format and input/output method</a:t>
            </a:r>
          </a:p>
          <a:p>
            <a:pPr algn="just">
              <a:buClr>
                <a:srgbClr val="000000"/>
              </a:buClr>
              <a:buFont typeface="Wingdings" panose="05000000000000000000" pitchFamily="2" charset="2"/>
              <a:buChar char="q"/>
              <a:defRPr/>
            </a:pPr>
            <a:r>
              <a:rPr lang="en-US" sz="1400" dirty="0"/>
              <a:t>Performing the transfer of data</a:t>
            </a:r>
          </a:p>
          <a:p>
            <a:pPr algn="just">
              <a:buClr>
                <a:srgbClr val="000000"/>
              </a:buClr>
              <a:buFont typeface="Wingdings" panose="05000000000000000000" pitchFamily="2" charset="2"/>
              <a:buChar char="q"/>
              <a:defRPr/>
            </a:pPr>
            <a:r>
              <a:rPr lang="en-US" sz="1400" dirty="0"/>
              <a:t>Closing the V4L2 device</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main source of documentation on V4L2 is available from www.kernel.org at </a:t>
            </a:r>
          </a:p>
          <a:p>
            <a:pPr marL="114300" indent="0" algn="just">
              <a:buClr>
                <a:srgbClr val="000000"/>
              </a:buClr>
              <a:buNone/>
              <a:defRPr/>
            </a:pPr>
            <a:r>
              <a:rPr lang="en-US" sz="1400" dirty="0"/>
              <a:t>        tiny.cc/beagle1402, and the V4L2 API specification is available at tiny.cc/beagle1403.</a:t>
            </a:r>
          </a:p>
        </p:txBody>
      </p:sp>
    </p:spTree>
    <p:extLst>
      <p:ext uri="{BB962C8B-B14F-4D97-AF65-F5344CB8AC3E}">
        <p14:creationId xmlns:p14="http://schemas.microsoft.com/office/powerpoint/2010/main" val="256832294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first step is to install the V4L2 development libraries, abstraction layer, utilities, and a simple webcam application for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Always update the package lists to get information about the newest packages and their </a:t>
            </a:r>
          </a:p>
          <a:p>
            <a:pPr marL="114300" indent="0" algn="just">
              <a:buClr>
                <a:srgbClr val="000000"/>
              </a:buClr>
              <a:buNone/>
              <a:defRPr/>
            </a:pPr>
            <a:r>
              <a:rPr lang="en-US" sz="1000" dirty="0"/>
              <a:t>dependencies, before installing a system library:</a:t>
            </a:r>
          </a:p>
          <a:p>
            <a:pPr marL="114300" indent="0" algn="just">
              <a:buClr>
                <a:srgbClr val="000000"/>
              </a:buClr>
              <a:buNone/>
              <a:defRPr/>
            </a:pPr>
            <a:r>
              <a:rPr lang="en-US" sz="1000" dirty="0" err="1"/>
              <a:t>debian@ebb</a:t>
            </a:r>
            <a:r>
              <a:rPr lang="en-US" sz="1000" dirty="0"/>
              <a:t>:~$ </a:t>
            </a:r>
            <a:r>
              <a:rPr lang="en-US" sz="1000" dirty="0" err="1"/>
              <a:t>sudo</a:t>
            </a:r>
            <a:r>
              <a:rPr lang="en-US" sz="1000" dirty="0"/>
              <a:t> apt-get update</a:t>
            </a:r>
          </a:p>
          <a:p>
            <a:pPr marL="114300" indent="0" algn="just">
              <a:buClr>
                <a:srgbClr val="000000"/>
              </a:buClr>
              <a:buNone/>
              <a:defRPr/>
            </a:pPr>
            <a:r>
              <a:rPr lang="en-US" sz="1000" dirty="0" err="1"/>
              <a:t>debian@ebb</a:t>
            </a:r>
            <a:r>
              <a:rPr lang="en-US" sz="1000" dirty="0"/>
              <a:t>:~$ apt-cache search v4l2</a:t>
            </a:r>
          </a:p>
          <a:p>
            <a:pPr marL="114300" indent="0" algn="just">
              <a:buClr>
                <a:srgbClr val="000000"/>
              </a:buClr>
              <a:buNone/>
              <a:defRPr/>
            </a:pPr>
            <a:r>
              <a:rPr lang="en-US" sz="1000" dirty="0"/>
              <a:t>libv4l-dev - Collection of video4linux support libraries..</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Then, install the packages that are required for this section:</a:t>
            </a:r>
          </a:p>
          <a:p>
            <a:pPr marL="114300" indent="0" algn="just">
              <a:buClr>
                <a:srgbClr val="000000"/>
              </a:buClr>
              <a:buNone/>
              <a:defRPr/>
            </a:pPr>
            <a:r>
              <a:rPr lang="en-US" sz="1000" dirty="0" err="1"/>
              <a:t>debian@ebb</a:t>
            </a:r>
            <a:r>
              <a:rPr lang="en-US" sz="1000" dirty="0"/>
              <a:t>:~$ </a:t>
            </a:r>
            <a:r>
              <a:rPr lang="en-US" sz="1000" dirty="0" err="1"/>
              <a:t>sudo</a:t>
            </a:r>
            <a:r>
              <a:rPr lang="en-US" sz="1000" dirty="0"/>
              <a:t> apt-get install </a:t>
            </a:r>
            <a:r>
              <a:rPr lang="en-US" sz="1000" dirty="0" err="1"/>
              <a:t>fswebcam</a:t>
            </a:r>
            <a:r>
              <a:rPr lang="en-US" sz="1000" dirty="0"/>
              <a:t> </a:t>
            </a:r>
            <a:r>
              <a:rPr lang="en-US" sz="1000" dirty="0" err="1"/>
              <a:t>gpicview</a:t>
            </a:r>
            <a:r>
              <a:rPr lang="en-US" sz="1000" dirty="0"/>
              <a:t> </a:t>
            </a:r>
            <a:r>
              <a:rPr lang="en-US" sz="1000" dirty="0" err="1"/>
              <a:t>libav</a:t>
            </a:r>
            <a:r>
              <a:rPr lang="en-US" sz="1000" dirty="0"/>
              <a:t>-tools libv4l-dev</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a:t>
            </a:r>
            <a:r>
              <a:rPr lang="en-US" sz="1400" dirty="0" err="1"/>
              <a:t>fswebcam</a:t>
            </a:r>
            <a:r>
              <a:rPr lang="en-US" sz="1400" dirty="0"/>
              <a:t> application can then be used to test that the attached web camera is working correctly.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14971034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It is a surprisingly powerful and easy-to-use application that is best used by writing a configuration file, as shown in the following Listing, which contains settings for choosing the device, capture resolution, output file type, and the addition of a title banner. </a:t>
            </a:r>
          </a:p>
          <a:p>
            <a:pPr marL="114300" indent="0" algn="just">
              <a:buClr>
                <a:srgbClr val="000000"/>
              </a:buClr>
              <a:buNone/>
              <a:defRPr/>
            </a:pPr>
            <a:r>
              <a:rPr lang="en-US" sz="1000" dirty="0"/>
              <a:t>device /dev/video0</a:t>
            </a:r>
          </a:p>
          <a:p>
            <a:pPr marL="114300" indent="0" algn="just">
              <a:buClr>
                <a:srgbClr val="000000"/>
              </a:buClr>
              <a:buNone/>
              <a:defRPr/>
            </a:pPr>
            <a:r>
              <a:rPr lang="en-US" sz="1000" dirty="0"/>
              <a:t>input 0</a:t>
            </a:r>
          </a:p>
          <a:p>
            <a:pPr marL="114300" indent="0" algn="just">
              <a:buClr>
                <a:srgbClr val="000000"/>
              </a:buClr>
              <a:buNone/>
              <a:defRPr/>
            </a:pPr>
            <a:r>
              <a:rPr lang="en-US" sz="1000" dirty="0"/>
              <a:t>resolution 1280x720</a:t>
            </a:r>
          </a:p>
          <a:p>
            <a:pPr marL="114300" indent="0" algn="just">
              <a:buClr>
                <a:srgbClr val="000000"/>
              </a:buClr>
              <a:buNone/>
              <a:defRPr/>
            </a:pPr>
            <a:r>
              <a:rPr lang="en-US" sz="1000" dirty="0"/>
              <a:t>bottom-banner</a:t>
            </a:r>
          </a:p>
          <a:p>
            <a:pPr marL="114300" indent="0" algn="just">
              <a:buClr>
                <a:srgbClr val="000000"/>
              </a:buClr>
              <a:buNone/>
              <a:defRPr/>
            </a:pPr>
            <a:r>
              <a:rPr lang="en-US" sz="1000" dirty="0"/>
              <a:t>font /</a:t>
            </a:r>
            <a:r>
              <a:rPr lang="en-US" sz="1000" dirty="0" err="1"/>
              <a:t>usr</a:t>
            </a:r>
            <a:r>
              <a:rPr lang="en-US" sz="1000" dirty="0"/>
              <a:t>/share/fonts/</a:t>
            </a:r>
            <a:r>
              <a:rPr lang="en-US" sz="1000" dirty="0" err="1"/>
              <a:t>truetype</a:t>
            </a:r>
            <a:r>
              <a:rPr lang="en-US" sz="1000" dirty="0"/>
              <a:t>/</a:t>
            </a:r>
            <a:r>
              <a:rPr lang="en-US" sz="1000" dirty="0" err="1"/>
              <a:t>ttf-dejavu</a:t>
            </a:r>
            <a:r>
              <a:rPr lang="en-US" sz="1000" dirty="0"/>
              <a:t>/DejaVuSans.ttf</a:t>
            </a:r>
          </a:p>
          <a:p>
            <a:pPr marL="114300" indent="0" algn="just">
              <a:buClr>
                <a:srgbClr val="000000"/>
              </a:buClr>
              <a:buNone/>
              <a:defRPr/>
            </a:pPr>
            <a:r>
              <a:rPr lang="en-US" sz="1000" dirty="0"/>
              <a:t>title "Exploring </a:t>
            </a:r>
            <a:r>
              <a:rPr lang="en-US" sz="1000" dirty="0" err="1"/>
              <a:t>BeagleBone</a:t>
            </a:r>
            <a:r>
              <a:rPr lang="en-US" sz="1000" dirty="0"/>
              <a:t> v2"</a:t>
            </a:r>
          </a:p>
          <a:p>
            <a:pPr marL="114300" indent="0" algn="just">
              <a:buClr>
                <a:srgbClr val="000000"/>
              </a:buClr>
              <a:buNone/>
              <a:defRPr/>
            </a:pPr>
            <a:r>
              <a:rPr lang="en-US" sz="1000" dirty="0"/>
              <a:t>timestamp "%H:%M:%S %d/%m/%Y (%Z)"</a:t>
            </a:r>
          </a:p>
          <a:p>
            <a:pPr marL="114300" indent="0" algn="just">
              <a:buClr>
                <a:srgbClr val="000000"/>
              </a:buClr>
              <a:buNone/>
              <a:defRPr/>
            </a:pPr>
            <a:r>
              <a:rPr lang="en-US" sz="1000" dirty="0" err="1"/>
              <a:t>png</a:t>
            </a:r>
            <a:r>
              <a:rPr lang="en-US" sz="1000" dirty="0"/>
              <a:t> 0</a:t>
            </a:r>
          </a:p>
          <a:p>
            <a:pPr marL="114300" indent="0" algn="just">
              <a:buClr>
                <a:srgbClr val="000000"/>
              </a:buClr>
              <a:buNone/>
              <a:defRPr/>
            </a:pPr>
            <a:r>
              <a:rPr lang="en-US" sz="1000" dirty="0"/>
              <a:t>save exploringBB.png</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can even be used on a continuous loop by adding a loop entry that specifies the time in seconds between frame captures.</a:t>
            </a:r>
          </a:p>
        </p:txBody>
      </p:sp>
    </p:spTree>
    <p:extLst>
      <p:ext uri="{BB962C8B-B14F-4D97-AF65-F5344CB8AC3E}">
        <p14:creationId xmlns:p14="http://schemas.microsoft.com/office/powerpoint/2010/main" val="29143269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t>
            </a:r>
            <a:r>
              <a:rPr lang="en-US" sz="1400" dirty="0" err="1"/>
              <a:t>fswebcam</a:t>
            </a:r>
            <a:r>
              <a:rPr lang="en-US" sz="1400" dirty="0"/>
              <a:t> application can be configured with these settings by passing it the configuration filename on execution:</a:t>
            </a:r>
          </a:p>
          <a:p>
            <a:pPr marL="114300" indent="0" algn="just">
              <a:buClr>
                <a:srgbClr val="000000"/>
              </a:buClr>
              <a:buNone/>
              <a:defRPr/>
            </a:pPr>
            <a:r>
              <a:rPr lang="en-US" sz="1000" dirty="0"/>
              <a:t>.../chp14/</a:t>
            </a:r>
            <a:r>
              <a:rPr lang="en-US" sz="1000" dirty="0" err="1"/>
              <a:t>fswebcam</a:t>
            </a:r>
            <a:r>
              <a:rPr lang="en-US" sz="1000" dirty="0"/>
              <a:t>$ ls</a:t>
            </a:r>
          </a:p>
          <a:p>
            <a:pPr marL="114300" indent="0" algn="just">
              <a:buClr>
                <a:srgbClr val="000000"/>
              </a:buClr>
              <a:buNone/>
              <a:defRPr/>
            </a:pPr>
            <a:r>
              <a:rPr lang="en-US" sz="1000" dirty="0" err="1"/>
              <a:t>fswebcam.conf</a:t>
            </a:r>
            <a:endParaRPr lang="en-US" sz="1000" dirty="0"/>
          </a:p>
          <a:p>
            <a:pPr marL="114300" indent="0" algn="just">
              <a:buClr>
                <a:srgbClr val="000000"/>
              </a:buClr>
              <a:buNone/>
              <a:defRPr/>
            </a:pPr>
            <a:r>
              <a:rPr lang="en-US" sz="1000" dirty="0"/>
              <a:t>.../chp14/</a:t>
            </a:r>
            <a:r>
              <a:rPr lang="en-US" sz="1000" dirty="0" err="1"/>
              <a:t>fswebcam</a:t>
            </a:r>
            <a:r>
              <a:rPr lang="en-US" sz="1000" dirty="0"/>
              <a:t>$ </a:t>
            </a:r>
            <a:r>
              <a:rPr lang="en-US" sz="1000" dirty="0" err="1"/>
              <a:t>sudo</a:t>
            </a:r>
            <a:r>
              <a:rPr lang="en-US" sz="1000" dirty="0"/>
              <a:t> </a:t>
            </a:r>
            <a:r>
              <a:rPr lang="en-US" sz="1000" dirty="0" err="1"/>
              <a:t>fswebcam</a:t>
            </a:r>
            <a:r>
              <a:rPr lang="en-US" sz="1000" dirty="0"/>
              <a:t> -c </a:t>
            </a:r>
            <a:r>
              <a:rPr lang="en-US" sz="1000" dirty="0" err="1"/>
              <a:t>fswebcam.conf</a:t>
            </a:r>
            <a:endParaRPr lang="en-US" sz="1000" dirty="0"/>
          </a:p>
          <a:p>
            <a:pPr marL="114300" indent="0" algn="just">
              <a:buClr>
                <a:srgbClr val="000000"/>
              </a:buClr>
              <a:buNone/>
              <a:defRPr/>
            </a:pPr>
            <a:r>
              <a:rPr lang="en-US" sz="1000" dirty="0"/>
              <a:t>--- Opening /dev/video0... Trying source module v4l2...</a:t>
            </a:r>
          </a:p>
          <a:p>
            <a:pPr marL="114300" indent="0" algn="just">
              <a:buClr>
                <a:srgbClr val="000000"/>
              </a:buClr>
              <a:buNone/>
              <a:defRPr/>
            </a:pPr>
            <a:r>
              <a:rPr lang="en-US" sz="1000" dirty="0"/>
              <a:t>/dev/video0 opened. --- Capturing frame...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image can then be viewed using </a:t>
            </a:r>
            <a:r>
              <a:rPr lang="en-US" sz="1400" dirty="0" err="1"/>
              <a:t>gpicview</a:t>
            </a:r>
            <a:r>
              <a:rPr lang="en-US" sz="1400" dirty="0"/>
              <a:t>, which requires that you have attached a display to the Beagle board, such as a VNC connection: </a:t>
            </a:r>
          </a:p>
          <a:p>
            <a:pPr marL="114300" indent="0" algn="just">
              <a:buClr>
                <a:srgbClr val="000000"/>
              </a:buClr>
              <a:buNone/>
              <a:defRPr/>
            </a:pPr>
            <a:r>
              <a:rPr lang="en-US" sz="1000" dirty="0"/>
              <a:t>.../chp14/</a:t>
            </a:r>
            <a:r>
              <a:rPr lang="en-US" sz="1000" dirty="0" err="1"/>
              <a:t>fswebcam</a:t>
            </a:r>
            <a:r>
              <a:rPr lang="en-US" sz="1000" dirty="0"/>
              <a:t>$ </a:t>
            </a:r>
            <a:r>
              <a:rPr lang="en-US" sz="1000" dirty="0" err="1"/>
              <a:t>gpicview</a:t>
            </a:r>
            <a:r>
              <a:rPr lang="en-US" sz="1000" dirty="0"/>
              <a:t> exploringBB.png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This will result in output like that in the following Figure (a).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image data has been modified to include a formatted bottom text banner, which contains a title and the date and time of image capture. </a:t>
            </a:r>
          </a:p>
        </p:txBody>
      </p:sp>
    </p:spTree>
    <p:extLst>
      <p:ext uri="{BB962C8B-B14F-4D97-AF65-F5344CB8AC3E}">
        <p14:creationId xmlns:p14="http://schemas.microsoft.com/office/powerpoint/2010/main" val="61609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To connect to the Beagle board over the USB serial connection, you need to know some information:</a:t>
            </a:r>
          </a:p>
          <a:p>
            <a:pPr algn="just">
              <a:buFont typeface="Wingdings" panose="05000000000000000000" pitchFamily="2" charset="2"/>
              <a:buChar char="q"/>
            </a:pPr>
            <a:r>
              <a:rPr lang="en-CA" sz="1400" dirty="0"/>
              <a:t>COM port number: You can find this by opening the Windows Device Manager and searching under the Ports section. </a:t>
            </a:r>
          </a:p>
          <a:p>
            <a:pPr algn="just">
              <a:buFont typeface="Wingdings" panose="05000000000000000000" pitchFamily="2" charset="2"/>
              <a:buChar char="q"/>
            </a:pPr>
            <a:r>
              <a:rPr lang="en-CA" sz="1400" dirty="0"/>
              <a:t>Speed of the connection: By default you need to enter 115,200 baud to connect to the board.</a:t>
            </a:r>
          </a:p>
          <a:p>
            <a:pPr algn="just">
              <a:buFont typeface="Wingdings" panose="05000000000000000000" pitchFamily="2" charset="2"/>
              <a:buChar char="q"/>
            </a:pPr>
            <a:r>
              <a:rPr lang="en-CA" sz="1400" dirty="0"/>
              <a:t>Other information you may need for other terminal applications: Data bits = 8; Stop bits = 1; Parity = none; and, Flow control = XON/XOFF. </a:t>
            </a:r>
          </a:p>
          <a:p>
            <a:pPr algn="just">
              <a:buFont typeface="Wingdings" panose="05000000000000000000" pitchFamily="2" charset="2"/>
              <a:buChar char="ü"/>
            </a:pPr>
            <a:r>
              <a:rPr lang="en-CA" sz="1400" dirty="0"/>
              <a:t>Save the configuration with a session name so that it is available each time you want to connect. Click Open, and it is important that you press Enter when the window appears. When connecting to Debian, you should see the following output:</a:t>
            </a:r>
          </a:p>
          <a:p>
            <a:pPr marL="114300" indent="0" algn="just">
              <a:buNone/>
            </a:pPr>
            <a:r>
              <a:rPr lang="en-CA" sz="1000" dirty="0"/>
              <a:t>Debian GNU/Linux 9 beaglebone ttyGS0</a:t>
            </a:r>
          </a:p>
          <a:p>
            <a:pPr marL="114300" indent="0" algn="just">
              <a:buNone/>
            </a:pPr>
            <a:r>
              <a:rPr lang="en-CA" sz="1000" dirty="0"/>
              <a:t>BeagleBoard.org Debian Image 2018-03-05</a:t>
            </a:r>
          </a:p>
          <a:p>
            <a:pPr marL="114300" indent="0" algn="just">
              <a:buNone/>
            </a:pPr>
            <a:r>
              <a:rPr lang="en-CA" sz="1000" dirty="0"/>
              <a:t>Support/FAQ: http://elinux.org/Beagleboard:BeagleBoneBlack_Debian</a:t>
            </a:r>
          </a:p>
          <a:p>
            <a:pPr marL="114300" indent="0" algn="just">
              <a:buNone/>
            </a:pPr>
            <a:r>
              <a:rPr lang="en-CA" sz="1000" dirty="0"/>
              <a:t>default username:password is [debian:temppwd]</a:t>
            </a:r>
          </a:p>
          <a:p>
            <a:pPr marL="114300" indent="0" algn="just">
              <a:buNone/>
            </a:pPr>
            <a:r>
              <a:rPr lang="en-CA" sz="1000" dirty="0"/>
              <a:t>beaglebone login: debian</a:t>
            </a:r>
          </a:p>
          <a:p>
            <a:pPr marL="114300" indent="0" algn="just">
              <a:buNone/>
            </a:pPr>
            <a:r>
              <a:rPr lang="en-CA" sz="1000" dirty="0"/>
              <a:t>Password: temppwd</a:t>
            </a:r>
          </a:p>
          <a:p>
            <a:pPr marL="114300" indent="0" algn="just">
              <a:buNone/>
            </a:pPr>
            <a:r>
              <a:rPr lang="en-CA" sz="1000" dirty="0"/>
              <a:t>debian@beaglebone:~$</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23831860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Interestingly, the </a:t>
            </a:r>
            <a:r>
              <a:rPr lang="en-US" sz="1400" dirty="0" err="1"/>
              <a:t>fswebcam</a:t>
            </a:r>
            <a:r>
              <a:rPr lang="en-US" sz="1400" dirty="0"/>
              <a:t> application could be executed on a loop and combined with the Apache web server to create a simple web camera, which uses a web page that links to the captured image file present on the Beagle board file system.</a:t>
            </a:r>
          </a:p>
        </p:txBody>
      </p:sp>
      <p:pic>
        <p:nvPicPr>
          <p:cNvPr id="3" name="Picture 2">
            <a:extLst>
              <a:ext uri="{FF2B5EF4-FFF2-40B4-BE49-F238E27FC236}">
                <a16:creationId xmlns:a16="http://schemas.microsoft.com/office/drawing/2014/main" id="{FF84F1B9-F31F-4E2A-8E7F-8F880FE5581B}"/>
              </a:ext>
            </a:extLst>
          </p:cNvPr>
          <p:cNvPicPr>
            <a:picLocks noChangeAspect="1"/>
          </p:cNvPicPr>
          <p:nvPr/>
        </p:nvPicPr>
        <p:blipFill>
          <a:blip r:embed="rId4"/>
          <a:stretch>
            <a:fillRect/>
          </a:stretch>
        </p:blipFill>
        <p:spPr>
          <a:xfrm>
            <a:off x="1577915" y="806308"/>
            <a:ext cx="5176568" cy="2126090"/>
          </a:xfrm>
          <a:prstGeom prst="rect">
            <a:avLst/>
          </a:prstGeom>
        </p:spPr>
      </p:pic>
    </p:spTree>
    <p:extLst>
      <p:ext uri="{BB962C8B-B14F-4D97-AF65-F5344CB8AC3E}">
        <p14:creationId xmlns:p14="http://schemas.microsoft.com/office/powerpoint/2010/main" val="4151110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V4L2 provides a set of user-space utilities that can be used for obtaining information about connected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also possible to use the user-space utilities to change camera settings; however, it is possible that executed applications will be programmed to override such changes.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most important role of these tools is to verify that connected V4L2 devices are functioning correctly.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list the available V4L2 devices using the following:</a:t>
            </a:r>
          </a:p>
          <a:p>
            <a:pPr marL="114300" indent="0" algn="just">
              <a:buClr>
                <a:srgbClr val="000000"/>
              </a:buClr>
              <a:buNone/>
              <a:defRPr/>
            </a:pPr>
            <a:r>
              <a:rPr lang="en-US" sz="1000" dirty="0" err="1"/>
              <a:t>debian@ebb</a:t>
            </a:r>
            <a:r>
              <a:rPr lang="en-US" sz="1000" dirty="0"/>
              <a:t>:~$ v4l2-ctl --list-devices</a:t>
            </a:r>
          </a:p>
          <a:p>
            <a:pPr marL="114300" indent="0" algn="just">
              <a:buClr>
                <a:srgbClr val="000000"/>
              </a:buClr>
              <a:buNone/>
              <a:defRPr/>
            </a:pPr>
            <a:r>
              <a:rPr lang="en-US" sz="1000" dirty="0"/>
              <a:t>HD Pro Webcam C920 (usb-musb-hdrc.1-1): /dev/video0</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devices appear in the order in which they are attached to the USB hub.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can get information about a particular device by listing its modes (where-d 0 </a:t>
            </a:r>
          </a:p>
          <a:p>
            <a:pPr marL="114300" indent="0" algn="just">
              <a:buClr>
                <a:srgbClr val="000000"/>
              </a:buClr>
              <a:buNone/>
              <a:defRPr/>
            </a:pPr>
            <a:r>
              <a:rPr lang="en-US" sz="1400" dirty="0"/>
              <a:t>refers to the HD Pro C920 in this instance).</a:t>
            </a:r>
          </a:p>
        </p:txBody>
      </p:sp>
    </p:spTree>
    <p:extLst>
      <p:ext uri="{BB962C8B-B14F-4D97-AF65-F5344CB8AC3E}">
        <p14:creationId xmlns:p14="http://schemas.microsoft.com/office/powerpoint/2010/main" val="24392022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V4L2 provides a set of user-space utilities that can be used for obtaining information about connected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also possible to use the user-space utilities to change camera settings; however, it is possible that executed applications will be programmed to override such changes.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most important role of these tools is to verify that connected V4L2 devices are functioning correctly.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list the available V4L2 devices using the following:</a:t>
            </a:r>
          </a:p>
          <a:p>
            <a:pPr marL="114300" indent="0" algn="just">
              <a:buClr>
                <a:srgbClr val="000000"/>
              </a:buClr>
              <a:buNone/>
              <a:defRPr/>
            </a:pPr>
            <a:r>
              <a:rPr lang="en-US" sz="1000" dirty="0" err="1"/>
              <a:t>debian@ebb</a:t>
            </a:r>
            <a:r>
              <a:rPr lang="en-US" sz="1000" dirty="0"/>
              <a:t>:~$ v4l2-ctl --list-devices</a:t>
            </a:r>
          </a:p>
          <a:p>
            <a:pPr marL="114300" indent="0" algn="just">
              <a:buClr>
                <a:srgbClr val="000000"/>
              </a:buClr>
              <a:buNone/>
              <a:defRPr/>
            </a:pPr>
            <a:r>
              <a:rPr lang="en-US" sz="1000" dirty="0"/>
              <a:t>HD Pro Webcam C920 (usb-musb-hdrc.1-1): /dev/video0</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devices appear in the order in which they are attached to the USB hub.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can get information about a particular device by listing its modes (where-d 0 </a:t>
            </a:r>
          </a:p>
          <a:p>
            <a:pPr marL="114300" indent="0" algn="just">
              <a:buClr>
                <a:srgbClr val="000000"/>
              </a:buClr>
              <a:buNone/>
              <a:defRPr/>
            </a:pPr>
            <a:r>
              <a:rPr lang="en-US" sz="1400" dirty="0"/>
              <a:t>        refers to the HD Pro C920 in this instance).</a:t>
            </a:r>
          </a:p>
        </p:txBody>
      </p:sp>
    </p:spTree>
    <p:extLst>
      <p:ext uri="{BB962C8B-B14F-4D97-AF65-F5344CB8AC3E}">
        <p14:creationId xmlns:p14="http://schemas.microsoft.com/office/powerpoint/2010/main" val="33061710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87890"/>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err="1"/>
              <a:t>debian@ebb</a:t>
            </a:r>
            <a:r>
              <a:rPr lang="en-US" sz="1000" dirty="0"/>
              <a:t>:~$ v4l2-ctl --all -d 0</a:t>
            </a:r>
          </a:p>
          <a:p>
            <a:pPr marL="114300" indent="0" algn="just">
              <a:buClr>
                <a:srgbClr val="000000"/>
              </a:buClr>
              <a:buNone/>
              <a:defRPr/>
            </a:pPr>
            <a:r>
              <a:rPr lang="en-US" sz="1000" dirty="0"/>
              <a:t>Driver Info (not using libv4l2):</a:t>
            </a:r>
          </a:p>
          <a:p>
            <a:pPr marL="114300" indent="0" algn="just">
              <a:buClr>
                <a:srgbClr val="000000"/>
              </a:buClr>
              <a:buNone/>
              <a:defRPr/>
            </a:pPr>
            <a:r>
              <a:rPr lang="en-US" sz="1000" dirty="0"/>
              <a:t> Driver name : </a:t>
            </a:r>
            <a:r>
              <a:rPr lang="en-US" sz="1000" dirty="0" err="1"/>
              <a:t>uvcvideo</a:t>
            </a:r>
            <a:endParaRPr lang="en-US" sz="1000" dirty="0"/>
          </a:p>
          <a:p>
            <a:pPr marL="114300" indent="0" algn="just">
              <a:buClr>
                <a:srgbClr val="000000"/>
              </a:buClr>
              <a:buNone/>
              <a:defRPr/>
            </a:pPr>
            <a:r>
              <a:rPr lang="en-US" sz="1000" dirty="0"/>
              <a:t> Card type : HD Pro Webcam C920</a:t>
            </a:r>
          </a:p>
          <a:p>
            <a:pPr marL="114300" indent="0" algn="just">
              <a:buClr>
                <a:srgbClr val="000000"/>
              </a:buClr>
              <a:buNone/>
              <a:defRPr/>
            </a:pPr>
            <a:r>
              <a:rPr lang="en-US" sz="1000" dirty="0"/>
              <a:t> Bus info : usb-musb-hdrc.1-1</a:t>
            </a:r>
          </a:p>
          <a:p>
            <a:pPr marL="114300" indent="0" algn="just">
              <a:buClr>
                <a:srgbClr val="000000"/>
              </a:buClr>
              <a:buNone/>
              <a:defRPr/>
            </a:pPr>
            <a:r>
              <a:rPr lang="en-US" sz="1000" dirty="0"/>
              <a:t> Driver version: 4.14.54</a:t>
            </a:r>
          </a:p>
          <a:p>
            <a:pPr marL="114300" indent="0" algn="just">
              <a:buClr>
                <a:srgbClr val="000000"/>
              </a:buClr>
              <a:buNone/>
              <a:defRPr/>
            </a:pPr>
            <a:r>
              <a:rPr lang="en-US" sz="1000" dirty="0"/>
              <a:t> Capabilities : 0x84200001 Video Capture Streaming</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Certain controls can be used to configure a camera, which can be accessed using the --list-</a:t>
            </a:r>
            <a:r>
              <a:rPr lang="en-US" sz="1400" dirty="0" err="1"/>
              <a:t>ctrls</a:t>
            </a:r>
            <a:r>
              <a:rPr lang="en-US" sz="1400" dirty="0"/>
              <a:t> option, as follows:</a:t>
            </a:r>
          </a:p>
          <a:p>
            <a:pPr marL="114300" indent="0" algn="just">
              <a:buClr>
                <a:srgbClr val="000000"/>
              </a:buClr>
              <a:buNone/>
              <a:defRPr/>
            </a:pPr>
            <a:r>
              <a:rPr lang="en-US" sz="1000" dirty="0" err="1"/>
              <a:t>debian@ebb</a:t>
            </a:r>
            <a:r>
              <a:rPr lang="en-US" sz="1000" dirty="0"/>
              <a:t>:~$ v4l2-ctl --list-</a:t>
            </a:r>
            <a:r>
              <a:rPr lang="en-US" sz="1000" dirty="0" err="1"/>
              <a:t>ctrls</a:t>
            </a:r>
            <a:r>
              <a:rPr lang="en-US" sz="1000" dirty="0"/>
              <a:t> -d 0</a:t>
            </a:r>
          </a:p>
          <a:p>
            <a:pPr marL="114300" indent="0" algn="just">
              <a:buClr>
                <a:srgbClr val="000000"/>
              </a:buClr>
              <a:buNone/>
              <a:defRPr/>
            </a:pPr>
            <a:r>
              <a:rPr lang="en-US" sz="1000" dirty="0"/>
              <a:t> brightness (int) : min=0 max=255 step=1 default=128 value=128</a:t>
            </a:r>
          </a:p>
          <a:p>
            <a:pPr marL="114300" indent="0" algn="just">
              <a:buClr>
                <a:srgbClr val="000000"/>
              </a:buClr>
              <a:buNone/>
              <a:defRPr/>
            </a:pPr>
            <a:r>
              <a:rPr lang="en-US" sz="1000" dirty="0"/>
              <a:t> contrast (int) : min=0 max=255 step=1 default=128 value=128</a:t>
            </a:r>
          </a:p>
          <a:p>
            <a:pPr marL="114300" indent="0" algn="just">
              <a:buClr>
                <a:srgbClr val="000000"/>
              </a:buClr>
              <a:buNone/>
              <a:defRPr/>
            </a:pPr>
            <a:r>
              <a:rPr lang="en-US" sz="1000" dirty="0"/>
              <a:t> saturation (int) : min=0 max=255 step=1 default=128 value=128</a:t>
            </a:r>
          </a:p>
          <a:p>
            <a:pPr marL="114300" indent="0" algn="just">
              <a:buClr>
                <a:srgbClr val="000000"/>
              </a:buClr>
              <a:buNone/>
              <a:defRPr/>
            </a:pPr>
            <a:r>
              <a:rPr lang="en-US" sz="1000" dirty="0"/>
              <a:t> </a:t>
            </a:r>
            <a:r>
              <a:rPr lang="en-US" sz="1000" dirty="0" err="1"/>
              <a:t>white_balance_temperature_auto</a:t>
            </a:r>
            <a:r>
              <a:rPr lang="en-US" sz="1000" dirty="0"/>
              <a:t> (bool) : default=1 value=1</a:t>
            </a:r>
          </a:p>
          <a:p>
            <a:pPr marL="114300" indent="0" algn="just">
              <a:buClr>
                <a:srgbClr val="000000"/>
              </a:buClr>
              <a:buNone/>
              <a:defRPr/>
            </a:pPr>
            <a:r>
              <a:rPr lang="en-US" sz="1000" dirty="0"/>
              <a:t> gain (int) : min=0 max=255 step=1 default=0 value=255 ...</a:t>
            </a:r>
          </a:p>
        </p:txBody>
      </p:sp>
    </p:spTree>
    <p:extLst>
      <p:ext uri="{BB962C8B-B14F-4D97-AF65-F5344CB8AC3E}">
        <p14:creationId xmlns:p14="http://schemas.microsoft.com/office/powerpoint/2010/main" val="2806209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0258"/>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58295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For the C920, other controls include white balance, color temperature, </a:t>
            </a:r>
            <a:r>
              <a:rPr lang="en-US" sz="1400" dirty="0" err="1"/>
              <a:t>sharpness</a:t>
            </a:r>
            <a:r>
              <a:rPr lang="en-US" sz="1400" dirty="0"/>
              <a:t>, backlight compensation, exposure (auto or absolute), focus, zoom, and support for pan/tilt. For example, to change the brightness on device 0 to 100 (currently 128 as shown in the preceding snippet), you can use the following:</a:t>
            </a:r>
          </a:p>
          <a:p>
            <a:pPr marL="114300" indent="0" algn="just">
              <a:buClr>
                <a:srgbClr val="000000"/>
              </a:buClr>
              <a:buNone/>
              <a:defRPr/>
            </a:pPr>
            <a:r>
              <a:rPr lang="en-US" sz="1000" dirty="0" err="1"/>
              <a:t>debian@ebb</a:t>
            </a:r>
            <a:r>
              <a:rPr lang="en-US" sz="1000" dirty="0"/>
              <a:t>:~$ v4l2-ctl --set-ctrl=brightness=100 -d 0</a:t>
            </a:r>
          </a:p>
          <a:p>
            <a:pPr marL="114300" indent="0" algn="just">
              <a:buClr>
                <a:srgbClr val="000000"/>
              </a:buClr>
              <a:buNone/>
              <a:defRPr/>
            </a:pPr>
            <a:r>
              <a:rPr lang="en-US" sz="1000" dirty="0" err="1"/>
              <a:t>debian@ebb</a:t>
            </a:r>
            <a:r>
              <a:rPr lang="en-US" sz="1000" dirty="0"/>
              <a:t>:~$ v4l2-ctl --list-</a:t>
            </a:r>
            <a:r>
              <a:rPr lang="en-US" sz="1000" dirty="0" err="1"/>
              <a:t>ctrls</a:t>
            </a:r>
            <a:r>
              <a:rPr lang="en-US" sz="1000" dirty="0"/>
              <a:t> -d 0 | grep brightness</a:t>
            </a:r>
          </a:p>
          <a:p>
            <a:pPr marL="114300" indent="0" algn="just">
              <a:buClr>
                <a:srgbClr val="000000"/>
              </a:buClr>
              <a:buNone/>
              <a:defRPr/>
            </a:pPr>
            <a:r>
              <a:rPr lang="en-US" sz="1000" dirty="0"/>
              <a:t> brightness (int) : min=0 max=255 step=1 default=128 value=100</a:t>
            </a:r>
          </a:p>
          <a:p>
            <a:pPr algn="just">
              <a:buClr>
                <a:srgbClr val="000000"/>
              </a:buClr>
              <a:buFont typeface="Wingdings" panose="05000000000000000000" pitchFamily="2" charset="2"/>
              <a:buChar char="ü"/>
              <a:defRPr/>
            </a:pPr>
            <a:r>
              <a:rPr lang="en-US" sz="1400" dirty="0"/>
              <a:t>You can also list the modes of the cameras. In this case, there are three </a:t>
            </a:r>
            <a:r>
              <a:rPr lang="en-US" sz="1400" dirty="0" err="1"/>
              <a:t>different</a:t>
            </a:r>
            <a:r>
              <a:rPr lang="en-US" sz="1400" dirty="0"/>
              <a:t> video capture pixel formats, with </a:t>
            </a:r>
            <a:r>
              <a:rPr lang="en-US" sz="1400" dirty="0" err="1"/>
              <a:t>fourcc</a:t>
            </a:r>
            <a:r>
              <a:rPr lang="en-US" sz="1400" dirty="0"/>
              <a:t> color space video codes: YUYV (a common broadcast format with one luminance and two chrominance </a:t>
            </a:r>
            <a:r>
              <a:rPr lang="en-US" sz="1400" dirty="0" err="1"/>
              <a:t>channels</a:t>
            </a:r>
            <a:r>
              <a:rPr lang="en-US" sz="1400" dirty="0"/>
              <a:t>), H264 (a common modern interframe video compression format), and MJPG (a common, but older, intraframe-only motion JPEG video compression format). </a:t>
            </a:r>
          </a:p>
          <a:p>
            <a:pPr algn="just">
              <a:buClr>
                <a:srgbClr val="000000"/>
              </a:buClr>
              <a:buFont typeface="Wingdings" panose="05000000000000000000" pitchFamily="2" charset="2"/>
              <a:buChar char="ü"/>
              <a:defRPr/>
            </a:pPr>
            <a:r>
              <a:rPr lang="en-US" sz="1400" dirty="0"/>
              <a:t>The listing is obtained using the following:</a:t>
            </a:r>
          </a:p>
          <a:p>
            <a:pPr marL="114300" indent="0" algn="just">
              <a:buClr>
                <a:srgbClr val="000000"/>
              </a:buClr>
              <a:buNone/>
              <a:defRPr/>
            </a:pPr>
            <a:r>
              <a:rPr lang="en-US" sz="1000" dirty="0" err="1"/>
              <a:t>debian@ebb</a:t>
            </a:r>
            <a:r>
              <a:rPr lang="en-US" sz="1000" dirty="0"/>
              <a:t>:~$ v4l2-ctl --list-formats -d 0</a:t>
            </a:r>
          </a:p>
          <a:p>
            <a:pPr marL="114300" indent="0" algn="just">
              <a:buClr>
                <a:srgbClr val="000000"/>
              </a:buClr>
              <a:buNone/>
              <a:defRPr/>
            </a:pPr>
            <a:r>
              <a:rPr lang="en-US" sz="1000" dirty="0" err="1"/>
              <a:t>ioctl</a:t>
            </a:r>
            <a:r>
              <a:rPr lang="en-US" sz="1000" dirty="0"/>
              <a:t>: VIDIOC_ENUM_FMT</a:t>
            </a:r>
          </a:p>
          <a:p>
            <a:pPr marL="114300" indent="0" algn="just">
              <a:buClr>
                <a:srgbClr val="000000"/>
              </a:buClr>
              <a:buNone/>
              <a:defRPr/>
            </a:pPr>
            <a:r>
              <a:rPr lang="en-US" sz="1000" dirty="0"/>
              <a:t> Index : 0 Type : Video Capture</a:t>
            </a:r>
          </a:p>
          <a:p>
            <a:pPr marL="114300" indent="0" algn="just">
              <a:buClr>
                <a:srgbClr val="000000"/>
              </a:buClr>
              <a:buNone/>
              <a:defRPr/>
            </a:pPr>
            <a:r>
              <a:rPr lang="en-US" sz="1000" dirty="0"/>
              <a:t> Pixel Format: 'YUYV' Name : YUYV 4:2:2</a:t>
            </a:r>
          </a:p>
          <a:p>
            <a:pPr marL="114300" indent="0" algn="just">
              <a:buClr>
                <a:srgbClr val="000000"/>
              </a:buClr>
              <a:buNone/>
              <a:defRPr/>
            </a:pPr>
            <a:r>
              <a:rPr lang="en-US" sz="1000" dirty="0"/>
              <a:t> Index : 1 Type : Video Capture</a:t>
            </a:r>
          </a:p>
          <a:p>
            <a:pPr marL="114300" indent="0" algn="just">
              <a:buClr>
                <a:srgbClr val="000000"/>
              </a:buClr>
              <a:buNone/>
              <a:defRPr/>
            </a:pPr>
            <a:r>
              <a:rPr lang="en-US" sz="1000" dirty="0"/>
              <a:t> Pixel Format: 'H264' (compressed) Name : H.264</a:t>
            </a:r>
          </a:p>
          <a:p>
            <a:pPr marL="114300" indent="0" algn="just">
              <a:buClr>
                <a:srgbClr val="000000"/>
              </a:buClr>
              <a:buNone/>
              <a:defRPr/>
            </a:pPr>
            <a:r>
              <a:rPr lang="en-US" sz="1000" dirty="0"/>
              <a:t> Index : 2 Type : Video Capture</a:t>
            </a:r>
          </a:p>
          <a:p>
            <a:pPr marL="114300" indent="0" algn="just">
              <a:buClr>
                <a:srgbClr val="000000"/>
              </a:buClr>
              <a:buNone/>
              <a:defRPr/>
            </a:pPr>
            <a:r>
              <a:rPr lang="en-US" sz="1000" dirty="0"/>
              <a:t> Pixel Format: 'MJPG' (compressed) Name : Motion-JPEG</a:t>
            </a:r>
          </a:p>
        </p:txBody>
      </p:sp>
    </p:spTree>
    <p:extLst>
      <p:ext uri="{BB962C8B-B14F-4D97-AF65-F5344CB8AC3E}">
        <p14:creationId xmlns:p14="http://schemas.microsoft.com/office/powerpoint/2010/main" val="5018328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0258"/>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58295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C270 and C310 cameras do not have H.264 mode, but they both have YUYV and MJPG compressed pixel formats at indices 0 and 1, respectively.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possible to explicitly set the resolution and pixel format of a camera as follows:</a:t>
            </a:r>
          </a:p>
          <a:p>
            <a:pPr marL="114300" indent="0" algn="just">
              <a:buClr>
                <a:srgbClr val="000000"/>
              </a:buClr>
              <a:buNone/>
              <a:defRPr/>
            </a:pPr>
            <a:r>
              <a:rPr lang="en-US" sz="1000" dirty="0"/>
              <a:t>~$ v4l2-ctl --set-</a:t>
            </a:r>
            <a:r>
              <a:rPr lang="en-US" sz="1000" dirty="0" err="1"/>
              <a:t>fmt</a:t>
            </a:r>
            <a:r>
              <a:rPr lang="en-US" sz="1000" dirty="0"/>
              <a:t>-video=width=1920,height=1080,pixelformat=1 -d 0</a:t>
            </a:r>
          </a:p>
          <a:p>
            <a:pPr marL="114300" indent="0" algn="just">
              <a:buClr>
                <a:srgbClr val="000000"/>
              </a:buClr>
              <a:buNone/>
              <a:defRPr/>
            </a:pPr>
            <a:r>
              <a:rPr lang="en-US" sz="1000" dirty="0"/>
              <a:t>~$ v4l2-ctl --all -d 0</a:t>
            </a:r>
          </a:p>
          <a:p>
            <a:pPr marL="114300" indent="0" algn="just">
              <a:buClr>
                <a:srgbClr val="000000"/>
              </a:buClr>
              <a:buNone/>
              <a:defRPr/>
            </a:pPr>
            <a:r>
              <a:rPr lang="en-US" sz="1000" dirty="0"/>
              <a:t>Driver Info (not using libv4l2):</a:t>
            </a:r>
          </a:p>
          <a:p>
            <a:pPr marL="114300" indent="0" algn="just">
              <a:buClr>
                <a:srgbClr val="000000"/>
              </a:buClr>
              <a:buNone/>
              <a:defRPr/>
            </a:pPr>
            <a:r>
              <a:rPr lang="en-US" sz="1000" dirty="0"/>
              <a:t> Driver name : </a:t>
            </a:r>
            <a:r>
              <a:rPr lang="en-US" sz="1000" dirty="0" err="1"/>
              <a:t>uvcvideo</a:t>
            </a:r>
            <a:endParaRPr lang="en-US" sz="1000" dirty="0"/>
          </a:p>
          <a:p>
            <a:pPr marL="114300" indent="0" algn="just">
              <a:buClr>
                <a:srgbClr val="000000"/>
              </a:buClr>
              <a:buNone/>
              <a:defRPr/>
            </a:pPr>
            <a:r>
              <a:rPr lang="en-US" sz="1000" dirty="0"/>
              <a:t> Card type : HD Pro Webcam C920 </a:t>
            </a:r>
          </a:p>
          <a:p>
            <a:pPr marL="114300" indent="0" algn="just">
              <a:buClr>
                <a:srgbClr val="000000"/>
              </a:buClr>
              <a:buNone/>
              <a:defRPr/>
            </a:pPr>
            <a:r>
              <a:rPr lang="en-US" sz="1000" dirty="0"/>
              <a:t> Bus info : usb-musb-hdrc.1-1</a:t>
            </a:r>
          </a:p>
          <a:p>
            <a:pPr marL="114300" indent="0" algn="just">
              <a:buClr>
                <a:srgbClr val="000000"/>
              </a:buClr>
              <a:buNone/>
              <a:defRPr/>
            </a:pPr>
            <a:r>
              <a:rPr lang="en-US" sz="1000" dirty="0"/>
              <a:t> Driver version: 4.14.54 ...</a:t>
            </a:r>
          </a:p>
          <a:p>
            <a:pPr marL="114300" indent="0" algn="just">
              <a:buClr>
                <a:srgbClr val="000000"/>
              </a:buClr>
              <a:buNone/>
              <a:defRPr/>
            </a:pPr>
            <a:r>
              <a:rPr lang="en-US" sz="1000" dirty="0"/>
              <a:t> Capabilities : 0x84000001 Video Capture Streaming</a:t>
            </a:r>
          </a:p>
          <a:p>
            <a:pPr marL="114300" indent="0" algn="just">
              <a:buClr>
                <a:srgbClr val="000000"/>
              </a:buClr>
              <a:buNone/>
              <a:defRPr/>
            </a:pPr>
            <a:r>
              <a:rPr lang="en-US" sz="1000" dirty="0"/>
              <a:t>Format Video Capture:</a:t>
            </a:r>
          </a:p>
          <a:p>
            <a:pPr marL="114300" indent="0" algn="just">
              <a:buClr>
                <a:srgbClr val="000000"/>
              </a:buClr>
              <a:buNone/>
              <a:defRPr/>
            </a:pPr>
            <a:r>
              <a:rPr lang="en-US" sz="1000" dirty="0"/>
              <a:t> Width/Height : 1920/1080 Pixel Format : 'H264'</a:t>
            </a:r>
          </a:p>
          <a:p>
            <a:pPr marL="114300" indent="0" algn="just">
              <a:buClr>
                <a:srgbClr val="000000"/>
              </a:buClr>
              <a:buNone/>
              <a:defRPr/>
            </a:pPr>
            <a:r>
              <a:rPr lang="en-US" sz="1000" dirty="0"/>
              <a:t> Field : None Bytes per Line : 3840</a:t>
            </a:r>
          </a:p>
          <a:p>
            <a:pPr marL="114300" indent="0" algn="just">
              <a:buClr>
                <a:srgbClr val="000000"/>
              </a:buClr>
              <a:buNone/>
              <a:defRPr/>
            </a:pPr>
            <a:r>
              <a:rPr lang="en-US" sz="1000" dirty="0"/>
              <a:t> Size Image : 4147200 </a:t>
            </a:r>
            <a:r>
              <a:rPr lang="en-US" sz="1000" dirty="0" err="1"/>
              <a:t>Colorspace</a:t>
            </a:r>
            <a:r>
              <a:rPr lang="en-US" sz="1000" dirty="0"/>
              <a:t> : SRGB</a:t>
            </a:r>
          </a:p>
          <a:p>
            <a:pPr marL="114300" indent="0" algn="just">
              <a:buClr>
                <a:srgbClr val="000000"/>
              </a:buClr>
              <a:buNone/>
              <a:defRPr/>
            </a:pPr>
            <a:r>
              <a:rPr lang="en-US" sz="1000" dirty="0"/>
              <a:t>Crop Capability Video Capture:</a:t>
            </a:r>
          </a:p>
          <a:p>
            <a:pPr marL="114300" indent="0" algn="just">
              <a:buClr>
                <a:srgbClr val="000000"/>
              </a:buClr>
              <a:buNone/>
              <a:defRPr/>
            </a:pPr>
            <a:r>
              <a:rPr lang="en-US" sz="1000" dirty="0"/>
              <a:t> Bounds : Left 0, Top 0, Width 1920, Height 1080</a:t>
            </a:r>
          </a:p>
          <a:p>
            <a:pPr marL="114300" indent="0" algn="just">
              <a:buClr>
                <a:srgbClr val="000000"/>
              </a:buClr>
              <a:buNone/>
              <a:defRPr/>
            </a:pPr>
            <a:r>
              <a:rPr lang="en-US" sz="1000" dirty="0"/>
              <a:t> Default : Left 0, Top 0, Width 1920, Height 1080</a:t>
            </a:r>
          </a:p>
          <a:p>
            <a:pPr marL="114300" indent="0" algn="just">
              <a:buClr>
                <a:srgbClr val="000000"/>
              </a:buClr>
              <a:buNone/>
              <a:defRPr/>
            </a:pPr>
            <a:r>
              <a:rPr lang="en-US" sz="1000" dirty="0"/>
              <a:t> Pixel Aspect : 1/1</a:t>
            </a:r>
          </a:p>
          <a:p>
            <a:pPr marL="114300" indent="0" algn="just">
              <a:buClr>
                <a:srgbClr val="000000"/>
              </a:buClr>
              <a:buNone/>
              <a:defRPr/>
            </a:pPr>
            <a:r>
              <a:rPr lang="en-US" sz="1000" dirty="0"/>
              <a:t>Video input : 0 (Camera 1: ok)</a:t>
            </a:r>
          </a:p>
          <a:p>
            <a:pPr marL="114300" indent="0" algn="just">
              <a:buClr>
                <a:srgbClr val="000000"/>
              </a:buClr>
              <a:buNone/>
              <a:defRPr/>
            </a:pPr>
            <a:r>
              <a:rPr lang="en-US" sz="1000" dirty="0"/>
              <a:t>Streaming Parameters Video Capture:</a:t>
            </a:r>
          </a:p>
          <a:p>
            <a:pPr marL="114300" indent="0" algn="just">
              <a:buClr>
                <a:srgbClr val="000000"/>
              </a:buClr>
              <a:buNone/>
              <a:defRPr/>
            </a:pPr>
            <a:r>
              <a:rPr lang="en-US" sz="1000" dirty="0"/>
              <a:t> Capabilities : </a:t>
            </a:r>
            <a:r>
              <a:rPr lang="en-US" sz="1000" dirty="0" err="1"/>
              <a:t>timeperframe</a:t>
            </a:r>
            <a:r>
              <a:rPr lang="en-US" sz="1000" dirty="0"/>
              <a:t> Frames per second: 30.000 (30/1)</a:t>
            </a:r>
          </a:p>
          <a:p>
            <a:pPr marL="114300" indent="0" algn="just">
              <a:buClr>
                <a:srgbClr val="000000"/>
              </a:buClr>
              <a:buNone/>
              <a:defRPr/>
            </a:pPr>
            <a:r>
              <a:rPr lang="en-US" sz="1000" dirty="0"/>
              <a:t> Read buffers : 0 Priority: 2</a:t>
            </a:r>
          </a:p>
        </p:txBody>
      </p:sp>
    </p:spTree>
    <p:extLst>
      <p:ext uri="{BB962C8B-B14F-4D97-AF65-F5344CB8AC3E}">
        <p14:creationId xmlns:p14="http://schemas.microsoft.com/office/powerpoint/2010/main" val="11160717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431906" y="143293"/>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30982"/>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This output provides useful state information, such as the resolution, video frame image size, frame rate, and so on.</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As with other devices in Linux (e.g., SPI), it is possible to send data to and receive data from a video device by opening its /dev/</a:t>
            </a:r>
            <a:r>
              <a:rPr lang="en-US" sz="1400" dirty="0" err="1"/>
              <a:t>videoX</a:t>
            </a:r>
            <a:r>
              <a:rPr lang="en-US" sz="1400" dirty="0"/>
              <a:t> file system entry by using a call to file open(). Unfortunately, such an approach would not provide the level of control or performance that is required for video devices.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Instead, low-level input/output control (</a:t>
            </a:r>
            <a:r>
              <a:rPr lang="en-US" sz="1400" dirty="0" err="1"/>
              <a:t>ioctl</a:t>
            </a:r>
            <a:r>
              <a:rPr lang="en-US" sz="1400" dirty="0"/>
              <a:t>()) calls are required to configure the settings of the device, and memory map (</a:t>
            </a:r>
            <a:r>
              <a:rPr lang="en-US" sz="1400" dirty="0" err="1"/>
              <a:t>mmap</a:t>
            </a:r>
            <a:r>
              <a:rPr lang="en-US" sz="1400" dirty="0"/>
              <a:t>()) calls are used to perform image frame memory copy, rather than using a byte-by-byte serial transfer.</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Git repository contains programs in the /chp14/v4l2/ directory that use V4L2 and its low-level </a:t>
            </a:r>
            <a:r>
              <a:rPr lang="en-US" sz="1400" dirty="0" err="1"/>
              <a:t>ioctl</a:t>
            </a:r>
            <a:r>
              <a:rPr lang="en-US" sz="1400" dirty="0"/>
              <a:t>() calls to perform video frame capture and video capture tasks.</a:t>
            </a:r>
          </a:p>
        </p:txBody>
      </p:sp>
    </p:spTree>
    <p:extLst>
      <p:ext uri="{BB962C8B-B14F-4D97-AF65-F5344CB8AC3E}">
        <p14:creationId xmlns:p14="http://schemas.microsoft.com/office/powerpoint/2010/main" val="37700667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82867" y="864017"/>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q"/>
              <a:defRPr/>
            </a:pPr>
            <a:r>
              <a:rPr lang="en-US" sz="1400" dirty="0" err="1"/>
              <a:t>grabber.c</a:t>
            </a:r>
            <a:r>
              <a:rPr lang="en-US" sz="1400" dirty="0"/>
              <a:t>: Grabs raw image frame data from a webcam into memory using libv4l2. The images can be written to the file system.</a:t>
            </a:r>
          </a:p>
          <a:p>
            <a:pPr algn="just">
              <a:buClr>
                <a:srgbClr val="000000"/>
              </a:buClr>
              <a:buFont typeface="Wingdings" panose="05000000000000000000" pitchFamily="2" charset="2"/>
              <a:buChar char="q"/>
              <a:defRPr/>
            </a:pPr>
            <a:r>
              <a:rPr lang="en-US" sz="1400" dirty="0" err="1"/>
              <a:t>capture.c</a:t>
            </a:r>
            <a:r>
              <a:rPr lang="en-US" sz="1400" dirty="0"/>
              <a:t>: Grabs raw video data to a stream or file. It does this quickly enough to be used for real-time video capture.</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These code examples are almost entirely based on the samples that are provided by the V4L2 project team.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code is too long to display here, but you can view it in the Molly Book Git repository.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build and execute the code examples, use the following steps:</a:t>
            </a:r>
          </a:p>
        </p:txBody>
      </p:sp>
    </p:spTree>
    <p:extLst>
      <p:ext uri="{BB962C8B-B14F-4D97-AF65-F5344CB8AC3E}">
        <p14:creationId xmlns:p14="http://schemas.microsoft.com/office/powerpoint/2010/main" val="31992317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a:t>~/</a:t>
            </a:r>
            <a:r>
              <a:rPr lang="en-US" sz="1000" dirty="0" err="1"/>
              <a:t>exploringbb</a:t>
            </a:r>
            <a:r>
              <a:rPr lang="en-US" sz="1000" dirty="0"/>
              <a:t>/chp14/v4l2$ </a:t>
            </a:r>
            <a:r>
              <a:rPr lang="en-US" sz="1000" dirty="0" err="1"/>
              <a:t>sudo</a:t>
            </a:r>
            <a:r>
              <a:rPr lang="en-US" sz="1000" dirty="0"/>
              <a:t> apt install libv4l-dev</a:t>
            </a:r>
          </a:p>
          <a:p>
            <a:pPr marL="114300" indent="0" algn="just">
              <a:buClr>
                <a:srgbClr val="000000"/>
              </a:buClr>
              <a:buNone/>
              <a:defRPr/>
            </a:pPr>
            <a:r>
              <a:rPr lang="en-US" sz="1000" dirty="0"/>
              <a:t>.../chp14/v4l2$ ls *.c</a:t>
            </a:r>
          </a:p>
          <a:p>
            <a:pPr marL="114300" indent="0" algn="just">
              <a:buClr>
                <a:srgbClr val="000000"/>
              </a:buClr>
              <a:buNone/>
              <a:defRPr/>
            </a:pPr>
            <a:r>
              <a:rPr lang="en-US" sz="1000" dirty="0" err="1"/>
              <a:t>capture.c</a:t>
            </a:r>
            <a:r>
              <a:rPr lang="en-US" sz="1000" dirty="0"/>
              <a:t> </a:t>
            </a:r>
            <a:r>
              <a:rPr lang="en-US" sz="1000" dirty="0" err="1"/>
              <a:t>grabber.c</a:t>
            </a:r>
            <a:endParaRPr lang="en-US" sz="1000" dirty="0"/>
          </a:p>
          <a:p>
            <a:pPr marL="114300" indent="0" algn="just">
              <a:buClr>
                <a:srgbClr val="000000"/>
              </a:buClr>
              <a:buNone/>
              <a:defRPr/>
            </a:pPr>
            <a:r>
              <a:rPr lang="en-US" sz="1000" dirty="0"/>
              <a:t>.../chp14/v4l2$ </a:t>
            </a:r>
            <a:r>
              <a:rPr lang="en-US" sz="1000" dirty="0" err="1"/>
              <a:t>gcc</a:t>
            </a:r>
            <a:r>
              <a:rPr lang="en-US" sz="1000" dirty="0"/>
              <a:t> -O2 -Wall `pkg-config --</a:t>
            </a:r>
            <a:r>
              <a:rPr lang="en-US" sz="1000" dirty="0" err="1"/>
              <a:t>cflags</a:t>
            </a:r>
            <a:r>
              <a:rPr lang="en-US" sz="1000" dirty="0"/>
              <a:t> --libs libv4l2` →</a:t>
            </a:r>
          </a:p>
          <a:p>
            <a:pPr marL="114300" indent="0" algn="just">
              <a:buClr>
                <a:srgbClr val="000000"/>
              </a:buClr>
              <a:buNone/>
              <a:defRPr/>
            </a:pPr>
            <a:r>
              <a:rPr lang="en-US" sz="1000" dirty="0" err="1"/>
              <a:t>grabber.c</a:t>
            </a:r>
            <a:r>
              <a:rPr lang="en-US" sz="1000" dirty="0"/>
              <a:t> -o grabber</a:t>
            </a:r>
          </a:p>
          <a:p>
            <a:pPr marL="114300" indent="0" algn="just">
              <a:buClr>
                <a:srgbClr val="000000"/>
              </a:buClr>
              <a:buNone/>
              <a:defRPr/>
            </a:pPr>
            <a:r>
              <a:rPr lang="en-US" sz="1000" dirty="0"/>
              <a:t>.../chp14/v4l2$ </a:t>
            </a:r>
            <a:r>
              <a:rPr lang="en-US" sz="1000" dirty="0" err="1"/>
              <a:t>gcc</a:t>
            </a:r>
            <a:r>
              <a:rPr lang="en-US" sz="1000" dirty="0"/>
              <a:t> -O2 -Wall `pkg-config --</a:t>
            </a:r>
            <a:r>
              <a:rPr lang="en-US" sz="1000" dirty="0" err="1"/>
              <a:t>cflags</a:t>
            </a:r>
            <a:r>
              <a:rPr lang="en-US" sz="1000" dirty="0"/>
              <a:t> --libs libv4l2` →</a:t>
            </a:r>
          </a:p>
          <a:p>
            <a:pPr marL="114300" indent="0" algn="just">
              <a:buClr>
                <a:srgbClr val="000000"/>
              </a:buClr>
              <a:buNone/>
              <a:defRPr/>
            </a:pPr>
            <a:r>
              <a:rPr lang="en-US" sz="1000" dirty="0" err="1"/>
              <a:t>capture.c</a:t>
            </a:r>
            <a:r>
              <a:rPr lang="en-US" sz="1000" dirty="0"/>
              <a:t> -o capture</a:t>
            </a:r>
          </a:p>
          <a:p>
            <a:pPr marL="114300" indent="0" algn="just">
              <a:buClr>
                <a:srgbClr val="000000"/>
              </a:buClr>
              <a:buNone/>
              <a:defRPr/>
            </a:pPr>
            <a:r>
              <a:rPr lang="en-US" sz="1000" dirty="0"/>
              <a:t>.../chp14/v4l2$ ./grabber</a:t>
            </a:r>
          </a:p>
          <a:p>
            <a:pPr marL="114300" indent="0" algn="just">
              <a:buClr>
                <a:srgbClr val="000000"/>
              </a:buClr>
              <a:buNone/>
              <a:defRPr/>
            </a:pPr>
            <a:r>
              <a:rPr lang="en-US" sz="1000" dirty="0"/>
              <a:t>.../chp14/v4l2$ ls *.ppm</a:t>
            </a:r>
          </a:p>
          <a:p>
            <a:pPr marL="114300" indent="0" algn="just">
              <a:buClr>
                <a:srgbClr val="000000"/>
              </a:buClr>
              <a:buNone/>
              <a:defRPr/>
            </a:pPr>
            <a:r>
              <a:rPr lang="en-US" sz="1000" dirty="0"/>
              <a:t>grabber000.ppm grabber005.ppm grabber010.ppm grabber015.ppm ...</a:t>
            </a:r>
          </a:p>
          <a:p>
            <a:pPr marL="114300" indent="0" algn="just">
              <a:buClr>
                <a:srgbClr val="000000"/>
              </a:buClr>
              <a:buNone/>
              <a:defRPr/>
            </a:pPr>
            <a:r>
              <a:rPr lang="en-US" sz="1000" dirty="0"/>
              <a:t>.../chp14/v4l2$ </a:t>
            </a:r>
            <a:r>
              <a:rPr lang="en-US" sz="1000" dirty="0" err="1"/>
              <a:t>gpicview</a:t>
            </a:r>
            <a:r>
              <a:rPr lang="en-US" sz="1000" dirty="0"/>
              <a:t> grabber000.ppm</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.ppm file format describes an uncompressed color image format, which </a:t>
            </a:r>
            <a:r>
              <a:rPr lang="en-US" sz="1400" dirty="0" err="1"/>
              <a:t>gpicview</a:t>
            </a:r>
            <a:r>
              <a:rPr lang="en-US" sz="1400" dirty="0"/>
              <a:t> will display. You can use the “forward” button on </a:t>
            </a:r>
            <a:r>
              <a:rPr lang="en-US" sz="1400" dirty="0" err="1"/>
              <a:t>gpicview</a:t>
            </a:r>
            <a:r>
              <a:rPr lang="en-US" sz="1400" dirty="0"/>
              <a:t> to step through the 20 image frames.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capture data using the </a:t>
            </a:r>
            <a:r>
              <a:rPr lang="en-US" sz="1400" dirty="0" err="1"/>
              <a:t>capture.c</a:t>
            </a:r>
            <a:r>
              <a:rPr lang="en-US" sz="1400" dirty="0"/>
              <a:t> program, use a selection of the following options:</a:t>
            </a:r>
          </a:p>
        </p:txBody>
      </p:sp>
    </p:spTree>
    <p:extLst>
      <p:ext uri="{BB962C8B-B14F-4D97-AF65-F5344CB8AC3E}">
        <p14:creationId xmlns:p14="http://schemas.microsoft.com/office/powerpoint/2010/main" val="25637172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43293"/>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30982"/>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a:t>.../chp14/v4l2$ ./capture -h</a:t>
            </a:r>
          </a:p>
          <a:p>
            <a:pPr marL="114300" indent="0" algn="just">
              <a:buClr>
                <a:srgbClr val="000000"/>
              </a:buClr>
              <a:buNone/>
              <a:defRPr/>
            </a:pPr>
            <a:r>
              <a:rPr lang="en-US" sz="1000" dirty="0"/>
              <a:t>Usage: ./capture [options]</a:t>
            </a:r>
          </a:p>
          <a:p>
            <a:pPr marL="114300" indent="0" algn="just">
              <a:buClr>
                <a:srgbClr val="000000"/>
              </a:buClr>
              <a:buNone/>
              <a:defRPr/>
            </a:pPr>
            <a:r>
              <a:rPr lang="en-US" sz="1000" dirty="0"/>
              <a:t>Version 1.3 Options:</a:t>
            </a:r>
          </a:p>
          <a:p>
            <a:pPr marL="114300" indent="0" algn="just">
              <a:buClr>
                <a:srgbClr val="000000"/>
              </a:buClr>
              <a:buNone/>
              <a:defRPr/>
            </a:pPr>
            <a:r>
              <a:rPr lang="en-US" sz="1000" dirty="0"/>
              <a:t>-d | --device name Video device name [/dev/video0] ...</a:t>
            </a:r>
          </a:p>
          <a:p>
            <a:pPr marL="114300" indent="0" algn="just">
              <a:buClr>
                <a:srgbClr val="000000"/>
              </a:buClr>
              <a:buNone/>
              <a:defRPr/>
            </a:pPr>
            <a:r>
              <a:rPr lang="en-US" sz="1000" dirty="0"/>
              <a:t>-f | --format Force format to 640x480 YUYV</a:t>
            </a:r>
          </a:p>
          <a:p>
            <a:pPr marL="114300" indent="0" algn="just">
              <a:buClr>
                <a:srgbClr val="000000"/>
              </a:buClr>
              <a:buNone/>
              <a:defRPr/>
            </a:pPr>
            <a:r>
              <a:rPr lang="en-US" sz="1000" dirty="0"/>
              <a:t>-F | --formatH264 Force format to 1920x1080 H264</a:t>
            </a:r>
          </a:p>
          <a:p>
            <a:pPr marL="114300" indent="0" algn="just">
              <a:buClr>
                <a:srgbClr val="000000"/>
              </a:buClr>
              <a:buNone/>
              <a:defRPr/>
            </a:pPr>
            <a:r>
              <a:rPr lang="en-US" sz="1000" dirty="0"/>
              <a:t>-c | --count Number of frames to grab [100] - use 0 for infinite</a:t>
            </a:r>
          </a:p>
          <a:p>
            <a:pPr marL="114300" indent="0" algn="just">
              <a:buClr>
                <a:srgbClr val="000000"/>
              </a:buClr>
              <a:buNone/>
              <a:defRPr/>
            </a:pPr>
            <a:r>
              <a:rPr lang="en-US" sz="1000" dirty="0"/>
              <a:t>Example usage: capture -F -o -c 300 &gt; </a:t>
            </a:r>
            <a:r>
              <a:rPr lang="en-US" sz="1000" dirty="0" err="1"/>
              <a:t>output.raw</a:t>
            </a:r>
            <a:endParaRPr lang="en-US" sz="1000" dirty="0"/>
          </a:p>
          <a:p>
            <a:pPr marL="114300" indent="0" algn="just">
              <a:buClr>
                <a:srgbClr val="000000"/>
              </a:buClr>
              <a:buNone/>
              <a:defRPr/>
            </a:pPr>
            <a:r>
              <a:rPr lang="en-US" sz="1000" dirty="0"/>
              <a:t>Captures 300 frames of H264 at 1920x1080. Use raw2mpg4 script to convert to mpg4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If you have the C920 camera, you can capture 100 frames of H.264 data using the first of the following commands.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 second command then converts the .raw file to a .mp4 file format, which can be played on a desktop machine.</a:t>
            </a:r>
          </a:p>
          <a:p>
            <a:pPr marL="114300" indent="0" algn="just">
              <a:buClr>
                <a:srgbClr val="000000"/>
              </a:buClr>
              <a:buNone/>
              <a:defRPr/>
            </a:pPr>
            <a:r>
              <a:rPr lang="en-US" sz="1000" dirty="0"/>
              <a:t>.../chp14/v4l2$ ./capture -d /dev/video0 -F -o -c 100 &gt; </a:t>
            </a:r>
            <a:r>
              <a:rPr lang="en-US" sz="1000" dirty="0" err="1"/>
              <a:t>output.raw</a:t>
            </a:r>
            <a:endParaRPr lang="en-US" sz="1000" dirty="0"/>
          </a:p>
          <a:p>
            <a:pPr marL="114300" indent="0" algn="just">
              <a:buClr>
                <a:srgbClr val="000000"/>
              </a:buClr>
              <a:buNone/>
              <a:defRPr/>
            </a:pPr>
            <a:r>
              <a:rPr lang="en-US" sz="1000" dirty="0"/>
              <a:t>Force Format 2</a:t>
            </a:r>
          </a:p>
          <a:p>
            <a:pPr marL="114300" indent="0" algn="just">
              <a:buClr>
                <a:srgbClr val="000000"/>
              </a:buClr>
              <a:buNone/>
              <a:defRPr/>
            </a:pPr>
            <a:r>
              <a:rPr lang="en-US" sz="1000" dirty="0"/>
              <a:t>......................................................................</a:t>
            </a:r>
          </a:p>
          <a:p>
            <a:pPr marL="114300" indent="0" algn="just">
              <a:buClr>
                <a:srgbClr val="000000"/>
              </a:buClr>
              <a:buNone/>
              <a:defRPr/>
            </a:pPr>
            <a:r>
              <a:rPr lang="en-US" sz="1000" dirty="0"/>
              <a:t>.../chp14/v4l2$ </a:t>
            </a:r>
            <a:r>
              <a:rPr lang="en-US" sz="1000" dirty="0" err="1"/>
              <a:t>avconv</a:t>
            </a:r>
            <a:r>
              <a:rPr lang="en-US" sz="1000" dirty="0"/>
              <a:t> -f h264 -</a:t>
            </a:r>
            <a:r>
              <a:rPr lang="en-US" sz="1000" dirty="0" err="1"/>
              <a:t>i</a:t>
            </a:r>
            <a:r>
              <a:rPr lang="en-US" sz="1000" dirty="0"/>
              <a:t> </a:t>
            </a:r>
            <a:r>
              <a:rPr lang="en-US" sz="1000" dirty="0" err="1"/>
              <a:t>output.raw</a:t>
            </a:r>
            <a:r>
              <a:rPr lang="en-US" sz="1000" dirty="0"/>
              <a:t> -</a:t>
            </a:r>
            <a:r>
              <a:rPr lang="en-US" sz="1000" dirty="0" err="1"/>
              <a:t>vcodec</a:t>
            </a:r>
            <a:r>
              <a:rPr lang="en-US" sz="1000" dirty="0"/>
              <a:t> copy output.mp4</a:t>
            </a:r>
          </a:p>
          <a:p>
            <a:pPr marL="114300" indent="0" algn="just">
              <a:buClr>
                <a:srgbClr val="000000"/>
              </a:buClr>
              <a:buNone/>
              <a:defRPr/>
            </a:pPr>
            <a:r>
              <a:rPr lang="en-US" sz="1000" dirty="0"/>
              <a:t>.../chp14/v4l2$ ls -l output*</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1355695 Sep 3 22:23 output.mp4</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1353801 Sep 3 22:23 </a:t>
            </a:r>
            <a:r>
              <a:rPr lang="en-US" sz="1000" dirty="0" err="1"/>
              <a:t>output.raw</a:t>
            </a:r>
            <a:endParaRPr lang="en-US" sz="1000" dirty="0"/>
          </a:p>
        </p:txBody>
      </p:sp>
    </p:spTree>
    <p:extLst>
      <p:ext uri="{BB962C8B-B14F-4D97-AF65-F5344CB8AC3E}">
        <p14:creationId xmlns:p14="http://schemas.microsoft.com/office/powerpoint/2010/main" val="740728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This allows you to log in with username debian and password temppwd.</a:t>
            </a:r>
          </a:p>
          <a:p>
            <a:pPr marL="114300" indent="0" algn="just">
              <a:buNone/>
            </a:pPr>
            <a:endParaRPr lang="en-CA" sz="1400" dirty="0"/>
          </a:p>
          <a:p>
            <a:pPr algn="just">
              <a:buFont typeface="Wingdings" panose="05000000000000000000" pitchFamily="2" charset="2"/>
              <a:buChar char="ü"/>
            </a:pPr>
            <a:r>
              <a:rPr lang="en-CA" sz="1400" dirty="0"/>
              <a:t>On a Linux desktop computer, you can install the screen program and connect to the serial-over-USB device with these commands:</a:t>
            </a:r>
          </a:p>
          <a:p>
            <a:pPr marL="114300" indent="0" algn="just">
              <a:buNone/>
            </a:pPr>
            <a:r>
              <a:rPr lang="en-CA" sz="1000" dirty="0"/>
              <a:t>molloyd@debian:~$ sudo apt-get install screen</a:t>
            </a:r>
          </a:p>
          <a:p>
            <a:pPr marL="114300" indent="0" algn="just">
              <a:buNone/>
            </a:pPr>
            <a:r>
              <a:rPr lang="en-CA" sz="1000" dirty="0"/>
              <a:t>molloyd@debian:~$ screen /dev/ttyUSB0/ 115200</a:t>
            </a:r>
          </a:p>
          <a:p>
            <a:pPr marL="114300" indent="0" algn="just">
              <a:buNone/>
            </a:pPr>
            <a:r>
              <a:rPr lang="en-CA" sz="1000" dirty="0"/>
              <a:t>Serial</a:t>
            </a:r>
          </a:p>
          <a:p>
            <a:pPr marL="114300" indent="0" algn="just">
              <a:buNone/>
            </a:pPr>
            <a:endParaRPr lang="en-CA" sz="1000" dirty="0"/>
          </a:p>
          <a:p>
            <a:pPr algn="just">
              <a:buFont typeface="Wingdings" panose="05000000000000000000" pitchFamily="2" charset="2"/>
              <a:buChar char="ü"/>
            </a:pPr>
            <a:r>
              <a:rPr lang="en-CA" sz="1400" dirty="0"/>
              <a:t>There are other ways to communicate with the board rather than Serial Connection over USB including:</a:t>
            </a:r>
            <a:endParaRPr lang="en-US" sz="1400" dirty="0"/>
          </a:p>
          <a:p>
            <a:pPr>
              <a:buFont typeface="Wingdings" panose="05000000000000000000" pitchFamily="2" charset="2"/>
              <a:buChar char="q"/>
            </a:pPr>
            <a:r>
              <a:rPr lang="en-CA" sz="1400" dirty="0"/>
              <a:t>Serial Connection with the USB-to-TTL 3.3 V Cable 43</a:t>
            </a:r>
          </a:p>
          <a:p>
            <a:pPr>
              <a:buFont typeface="Wingdings" panose="05000000000000000000" pitchFamily="2" charset="2"/>
              <a:buChar char="q"/>
            </a:pPr>
            <a:r>
              <a:rPr lang="en-CA" sz="1400" dirty="0"/>
              <a:t>Connecting Through Secure Shell 44</a:t>
            </a:r>
          </a:p>
          <a:p>
            <a:pPr>
              <a:buFont typeface="Wingdings" panose="05000000000000000000" pitchFamily="2" charset="2"/>
              <a:buChar char="q"/>
            </a:pPr>
            <a:r>
              <a:rPr lang="en-CA" sz="1400" dirty="0"/>
              <a:t>Secure Shell Connections Using PuTTY 45</a:t>
            </a:r>
          </a:p>
          <a:p>
            <a:pPr>
              <a:buFont typeface="Wingdings" panose="05000000000000000000" pitchFamily="2" charset="2"/>
              <a:buChar char="q"/>
            </a:pPr>
            <a:r>
              <a:rPr lang="en-CA" sz="1400" dirty="0"/>
              <a:t>Chrome Apps: Secure Shell Client 45</a:t>
            </a:r>
          </a:p>
          <a:p>
            <a:pPr>
              <a:buFont typeface="Wingdings" panose="05000000000000000000" pitchFamily="2" charset="2"/>
              <a:buChar char="q"/>
            </a:pPr>
            <a:r>
              <a:rPr lang="en-CA" sz="1400" dirty="0"/>
              <a:t>Transferring Files Using PuTTY/psftp over SSH</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36102225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65656"/>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42391" y="63835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file sizes are almost identical because the video data is actually captured in a raw H.264 format. The conversion is performed using the </a:t>
            </a:r>
            <a:r>
              <a:rPr lang="en-US" sz="1400" dirty="0" err="1"/>
              <a:t>avconv</a:t>
            </a:r>
            <a:r>
              <a:rPr lang="en-US" sz="1400" dirty="0"/>
              <a:t> (</a:t>
            </a:r>
            <a:r>
              <a:rPr lang="en-US" sz="1400" dirty="0" err="1"/>
              <a:t>Libav</a:t>
            </a:r>
            <a:r>
              <a:rPr lang="en-US" sz="1400" dirty="0"/>
              <a:t>) utility, which is a fork of the </a:t>
            </a:r>
            <a:r>
              <a:rPr lang="en-US" sz="1400" dirty="0" err="1"/>
              <a:t>FFmpeg</a:t>
            </a:r>
            <a:r>
              <a:rPr lang="en-US" sz="1400" dirty="0"/>
              <a:t> project that is well supported by the Debian Linux distribution.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a:t>
            </a:r>
            <a:r>
              <a:rPr lang="en-US" sz="1400" dirty="0" err="1"/>
              <a:t>vcodec</a:t>
            </a:r>
            <a:r>
              <a:rPr lang="en-US" sz="1400" dirty="0"/>
              <a:t> copy option enables the video to be copied without transcoding the video data format. The </a:t>
            </a:r>
            <a:r>
              <a:rPr lang="en-US" sz="1400" dirty="0" err="1"/>
              <a:t>capture.c</a:t>
            </a:r>
            <a:r>
              <a:rPr lang="en-US" sz="1400" dirty="0"/>
              <a:t> program can also be used with cameras such as the C270 and C310, which do not have hardware H.264 functionality; however, the capabilities are more limited.</a:t>
            </a:r>
          </a:p>
          <a:p>
            <a:pPr marL="114300" indent="0" algn="just">
              <a:buClr>
                <a:srgbClr val="000000"/>
              </a:buClr>
              <a:buNone/>
              <a:defRPr/>
            </a:pPr>
            <a:r>
              <a:rPr lang="en-US" sz="1000" dirty="0"/>
              <a:t>...$ v4l2-ctl --set-</a:t>
            </a:r>
            <a:r>
              <a:rPr lang="en-US" sz="1000" dirty="0" err="1"/>
              <a:t>fmt</a:t>
            </a:r>
            <a:r>
              <a:rPr lang="en-US" sz="1000" dirty="0"/>
              <a:t>-video=width=1280,height=720,pixelformat=1 -d 1</a:t>
            </a:r>
          </a:p>
          <a:p>
            <a:pPr marL="114300" indent="0" algn="just">
              <a:buClr>
                <a:srgbClr val="000000"/>
              </a:buClr>
              <a:buNone/>
              <a:defRPr/>
            </a:pPr>
            <a:r>
              <a:rPr lang="en-US" sz="1000" dirty="0"/>
              <a:t>...$ v4l2-ctl --all -d 1</a:t>
            </a:r>
          </a:p>
          <a:p>
            <a:pPr marL="114300" indent="0" algn="just">
              <a:buClr>
                <a:srgbClr val="000000"/>
              </a:buClr>
              <a:buNone/>
              <a:defRPr/>
            </a:pPr>
            <a:r>
              <a:rPr lang="en-US" sz="1000" dirty="0"/>
              <a:t>Format Video Capture: Width/Height:1280/720 Pixel </a:t>
            </a:r>
            <a:r>
              <a:rPr lang="en-US" sz="1000" dirty="0" err="1"/>
              <a:t>Format:'MJPG</a:t>
            </a:r>
            <a:r>
              <a:rPr lang="en-US" sz="1000" dirty="0"/>
              <a:t>'</a:t>
            </a:r>
          </a:p>
          <a:p>
            <a:pPr marL="114300" indent="0" algn="just">
              <a:buClr>
                <a:srgbClr val="000000"/>
              </a:buClr>
              <a:buNone/>
              <a:defRPr/>
            </a:pPr>
            <a:r>
              <a:rPr lang="en-US" sz="1000" dirty="0"/>
              <a:t>.../chp14/v4l2$ ./capture -d /dev/video1 -o -c 100 &gt; </a:t>
            </a:r>
            <a:r>
              <a:rPr lang="en-US" sz="1000" dirty="0" err="1"/>
              <a:t>output.raw</a:t>
            </a:r>
            <a:endParaRPr lang="en-US" sz="1000" dirty="0"/>
          </a:p>
          <a:p>
            <a:pPr marL="114300" indent="0" algn="just">
              <a:buClr>
                <a:srgbClr val="000000"/>
              </a:buClr>
              <a:buNone/>
              <a:defRPr/>
            </a:pPr>
            <a:r>
              <a:rPr lang="en-US" sz="1000" dirty="0"/>
              <a:t>Force Format 0 ......................................................</a:t>
            </a:r>
          </a:p>
          <a:p>
            <a:pPr marL="114300" indent="0" algn="just">
              <a:buClr>
                <a:srgbClr val="000000"/>
              </a:buClr>
              <a:buNone/>
              <a:defRPr/>
            </a:pPr>
            <a:r>
              <a:rPr lang="en-US" sz="1000" dirty="0"/>
              <a:t>.../chp14/v4l2$ ls -l </a:t>
            </a:r>
            <a:r>
              <a:rPr lang="en-US" sz="1000" dirty="0" err="1"/>
              <a:t>output.raw</a:t>
            </a:r>
            <a:endParaRPr lang="en-US" sz="1000" dirty="0"/>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4476448 Sep 3 01:58 </a:t>
            </a:r>
            <a:r>
              <a:rPr lang="en-US" sz="1000" dirty="0" err="1"/>
              <a:t>output.raw</a:t>
            </a:r>
            <a:endParaRPr lang="en-US" sz="1000" dirty="0"/>
          </a:p>
          <a:p>
            <a:pPr marL="114300" indent="0" algn="just">
              <a:buClr>
                <a:srgbClr val="000000"/>
              </a:buClr>
              <a:buNone/>
              <a:defRPr/>
            </a:pPr>
            <a:r>
              <a:rPr lang="en-US" sz="1000" dirty="0"/>
              <a:t>.../chp14/v4l2$ </a:t>
            </a:r>
            <a:r>
              <a:rPr lang="en-US" sz="1000" dirty="0" err="1"/>
              <a:t>avconv</a:t>
            </a:r>
            <a:r>
              <a:rPr lang="en-US" sz="1000" dirty="0"/>
              <a:t> -f </a:t>
            </a:r>
            <a:r>
              <a:rPr lang="en-US" sz="1000" dirty="0" err="1"/>
              <a:t>mjpeg</a:t>
            </a:r>
            <a:r>
              <a:rPr lang="en-US" sz="1000" dirty="0"/>
              <a:t> -</a:t>
            </a:r>
            <a:r>
              <a:rPr lang="en-US" sz="1000" dirty="0" err="1"/>
              <a:t>i</a:t>
            </a:r>
            <a:r>
              <a:rPr lang="en-US" sz="1000" dirty="0"/>
              <a:t> </a:t>
            </a:r>
            <a:r>
              <a:rPr lang="en-US" sz="1000" dirty="0" err="1"/>
              <a:t>output.raw</a:t>
            </a:r>
            <a:r>
              <a:rPr lang="en-US" sz="1000" dirty="0"/>
              <a:t> output.mp4</a:t>
            </a:r>
          </a:p>
          <a:p>
            <a:pPr marL="114300" indent="0" algn="just">
              <a:buClr>
                <a:srgbClr val="000000"/>
              </a:buClr>
              <a:buNone/>
              <a:defRPr/>
            </a:pPr>
            <a:r>
              <a:rPr lang="en-US" sz="1000" dirty="0"/>
              <a:t>.../chp14/v4l2$ ls -l output.mp4</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1456040 Sep 3 02:06 output.mp4</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True video conversion using </a:t>
            </a:r>
            <a:r>
              <a:rPr lang="en-US" sz="1400" dirty="0" err="1"/>
              <a:t>avconv</a:t>
            </a:r>
            <a:r>
              <a:rPr lang="en-US" sz="1400" dirty="0"/>
              <a:t> can take quite some time on the Beagle board! </a:t>
            </a:r>
          </a:p>
          <a:p>
            <a:pPr marL="114300" indent="0" algn="just">
              <a:buClr>
                <a:srgbClr val="000000"/>
              </a:buClr>
              <a:buNone/>
              <a:defRPr/>
            </a:pPr>
            <a:r>
              <a:rPr lang="en-US" sz="1400" dirty="0"/>
              <a:t>        In this example, you can see that the H.264 video file requires </a:t>
            </a:r>
            <a:r>
              <a:rPr lang="en-US" sz="1400" dirty="0" err="1"/>
              <a:t>significantly</a:t>
            </a:r>
            <a:r>
              <a:rPr lang="en-US" sz="1400" dirty="0"/>
              <a:t> less </a:t>
            </a:r>
          </a:p>
          <a:p>
            <a:pPr marL="114300" indent="0" algn="just">
              <a:buClr>
                <a:srgbClr val="000000"/>
              </a:buClr>
              <a:buNone/>
              <a:defRPr/>
            </a:pPr>
            <a:r>
              <a:rPr lang="en-US" sz="1400" dirty="0"/>
              <a:t>        space than the MJPEG file, as it is a more efficient interframe </a:t>
            </a:r>
            <a:r>
              <a:rPr lang="en-US" sz="1400" dirty="0" err="1"/>
              <a:t>videoencoding</a:t>
            </a:r>
            <a:r>
              <a:rPr lang="en-US" sz="1400" dirty="0"/>
              <a:t> format.</a:t>
            </a:r>
          </a:p>
        </p:txBody>
      </p:sp>
    </p:spTree>
    <p:extLst>
      <p:ext uri="{BB962C8B-B14F-4D97-AF65-F5344CB8AC3E}">
        <p14:creationId xmlns:p14="http://schemas.microsoft.com/office/powerpoint/2010/main" val="40501106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48280"/>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last point: A common problem arises when using the </a:t>
            </a:r>
            <a:r>
              <a:rPr lang="en-US" sz="1400" dirty="0" err="1"/>
              <a:t>capture.c</a:t>
            </a:r>
            <a:r>
              <a:rPr lang="en-US" sz="1400" dirty="0"/>
              <a:t> program. The camera returns a “select timeout” error. If this arises, then you need to change the timeout properties of the </a:t>
            </a:r>
            <a:r>
              <a:rPr lang="en-US" sz="1400" dirty="0" err="1"/>
              <a:t>uvcvideo</a:t>
            </a:r>
            <a:r>
              <a:rPr lang="en-US" sz="1400" dirty="0"/>
              <a:t> LKM as follows:</a:t>
            </a:r>
          </a:p>
          <a:p>
            <a:pPr marL="114300" indent="0" algn="just">
              <a:buClr>
                <a:srgbClr val="000000"/>
              </a:buClr>
              <a:buNone/>
              <a:defRPr/>
            </a:pPr>
            <a:r>
              <a:rPr lang="en-US" sz="1000" dirty="0" err="1"/>
              <a:t>debian@ebb</a:t>
            </a:r>
            <a:r>
              <a:rPr lang="en-US" sz="1000" dirty="0"/>
              <a:t>:~$ </a:t>
            </a:r>
            <a:r>
              <a:rPr lang="en-US" sz="1000" dirty="0" err="1"/>
              <a:t>sudo</a:t>
            </a:r>
            <a:r>
              <a:rPr lang="en-US" sz="1000" dirty="0"/>
              <a:t> </a:t>
            </a:r>
            <a:r>
              <a:rPr lang="en-US" sz="1000" dirty="0" err="1"/>
              <a:t>rmmod</a:t>
            </a:r>
            <a:r>
              <a:rPr lang="en-US" sz="1000" dirty="0"/>
              <a:t> </a:t>
            </a:r>
            <a:r>
              <a:rPr lang="en-US" sz="1000" dirty="0" err="1"/>
              <a:t>uvcvideo</a:t>
            </a:r>
            <a:endParaRPr lang="en-US" sz="1000" dirty="0"/>
          </a:p>
          <a:p>
            <a:pPr marL="114300" indent="0" algn="just">
              <a:buClr>
                <a:srgbClr val="000000"/>
              </a:buClr>
              <a:buNone/>
              <a:defRPr/>
            </a:pPr>
            <a:r>
              <a:rPr lang="en-US" sz="1000" dirty="0" err="1"/>
              <a:t>debian@ebb</a:t>
            </a:r>
            <a:r>
              <a:rPr lang="en-US" sz="1000" dirty="0"/>
              <a:t>:~$ </a:t>
            </a:r>
            <a:r>
              <a:rPr lang="en-US" sz="1000" dirty="0" err="1"/>
              <a:t>sudo</a:t>
            </a:r>
            <a:r>
              <a:rPr lang="en-US" sz="1000" dirty="0"/>
              <a:t> </a:t>
            </a:r>
            <a:r>
              <a:rPr lang="en-US" sz="1000" dirty="0" err="1"/>
              <a:t>modprobe</a:t>
            </a:r>
            <a:r>
              <a:rPr lang="en-US" sz="1000" dirty="0"/>
              <a:t> </a:t>
            </a:r>
            <a:r>
              <a:rPr lang="en-US" sz="1000" dirty="0" err="1"/>
              <a:t>uvcvideo</a:t>
            </a:r>
            <a:r>
              <a:rPr lang="en-US" sz="1000" dirty="0"/>
              <a:t> </a:t>
            </a:r>
            <a:r>
              <a:rPr lang="en-US" sz="1000" dirty="0" err="1"/>
              <a:t>nodrop</a:t>
            </a:r>
            <a:r>
              <a:rPr lang="en-US" sz="1000" dirty="0"/>
              <a:t>=1 timeout=5000</a:t>
            </a:r>
          </a:p>
          <a:p>
            <a:pPr marL="114300" indent="0" algn="just">
              <a:buClr>
                <a:srgbClr val="000000"/>
              </a:buClr>
              <a:buNone/>
              <a:defRPr/>
            </a:pPr>
            <a:r>
              <a:rPr lang="en-US" sz="1000" dirty="0" err="1"/>
              <a:t>debian@ebb</a:t>
            </a:r>
            <a:r>
              <a:rPr lang="en-US" sz="1000" dirty="0"/>
              <a:t>:~$ </a:t>
            </a:r>
            <a:r>
              <a:rPr lang="en-US" sz="1000" dirty="0" err="1"/>
              <a:t>lsmod</a:t>
            </a:r>
            <a:r>
              <a:rPr lang="en-US" sz="1000" dirty="0"/>
              <a:t> | grep </a:t>
            </a:r>
            <a:r>
              <a:rPr lang="en-US" sz="1000" dirty="0" err="1"/>
              <a:t>uvcvideo</a:t>
            </a:r>
            <a:endParaRPr lang="en-US" sz="1000" dirty="0"/>
          </a:p>
          <a:p>
            <a:pPr marL="114300" indent="0" algn="just">
              <a:buClr>
                <a:srgbClr val="000000"/>
              </a:buClr>
              <a:buNone/>
              <a:defRPr/>
            </a:pPr>
            <a:r>
              <a:rPr lang="en-US" sz="1000" dirty="0" err="1"/>
              <a:t>uvcvideo</a:t>
            </a:r>
            <a:r>
              <a:rPr lang="en-US" sz="1000" dirty="0"/>
              <a:t> 90112 0</a:t>
            </a:r>
          </a:p>
          <a:p>
            <a:pPr marL="114300" indent="0" algn="just">
              <a:buClr>
                <a:srgbClr val="000000"/>
              </a:buClr>
              <a:buNone/>
              <a:defRPr/>
            </a:pPr>
            <a:r>
              <a:rPr lang="en-US" sz="1000" dirty="0"/>
              <a:t>videobuf2_vmalloc 16384 1 </a:t>
            </a:r>
            <a:r>
              <a:rPr lang="en-US" sz="1000" dirty="0" err="1"/>
              <a:t>uvcvideo</a:t>
            </a:r>
            <a:r>
              <a:rPr lang="en-US" sz="1000" dirty="0"/>
              <a:t> </a:t>
            </a:r>
          </a:p>
          <a:p>
            <a:pPr marL="114300" indent="0" algn="just">
              <a:buClr>
                <a:srgbClr val="000000"/>
              </a:buClr>
              <a:buNone/>
              <a:defRPr/>
            </a:pPr>
            <a:r>
              <a:rPr lang="en-US" sz="1000" dirty="0"/>
              <a:t>videobuf2_v4l2 24576 1 </a:t>
            </a:r>
            <a:r>
              <a:rPr lang="en-US" sz="1000" dirty="0" err="1"/>
              <a:t>uvcvideo</a:t>
            </a:r>
            <a:endParaRPr lang="en-US" sz="1000" dirty="0"/>
          </a:p>
          <a:p>
            <a:pPr marL="114300" indent="0" algn="just">
              <a:buClr>
                <a:srgbClr val="000000"/>
              </a:buClr>
              <a:buNone/>
              <a:defRPr/>
            </a:pPr>
            <a:r>
              <a:rPr lang="en-US" sz="1000" dirty="0"/>
              <a:t>videobuf2_core 45056 2 uvcvideo,videobuf2_v4l2</a:t>
            </a:r>
          </a:p>
        </p:txBody>
      </p:sp>
    </p:spTree>
    <p:extLst>
      <p:ext uri="{BB962C8B-B14F-4D97-AF65-F5344CB8AC3E}">
        <p14:creationId xmlns:p14="http://schemas.microsoft.com/office/powerpoint/2010/main" val="7173084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Text Placeholder 2"/>
          <p:cNvSpPr>
            <a:spLocks noGrp="1"/>
          </p:cNvSpPr>
          <p:nvPr>
            <p:ph type="body" idx="1"/>
          </p:nvPr>
        </p:nvSpPr>
        <p:spPr/>
        <p:txBody>
          <a:bodyPr/>
          <a:lstStyle/>
          <a:p>
            <a:pPr marL="114300" indent="0">
              <a:buNone/>
            </a:pPr>
            <a:r>
              <a:rPr lang="en-US" b="1" dirty="0"/>
              <a:t>Exploring Beagle Bone: </a:t>
            </a:r>
            <a:r>
              <a:rPr lang="en-CA" dirty="0"/>
              <a:t>Tools and Techniques for Building with</a:t>
            </a:r>
          </a:p>
          <a:p>
            <a:pPr marL="114300" indent="0">
              <a:buNone/>
            </a:pPr>
            <a:r>
              <a:rPr lang="en-CA" dirty="0"/>
              <a:t>Embedded Linux</a:t>
            </a:r>
            <a:endParaRPr lang="en-US" dirty="0"/>
          </a:p>
          <a:p>
            <a:pPr marL="114300" indent="0">
              <a:buNone/>
            </a:pPr>
            <a:r>
              <a:rPr lang="en-US" dirty="0"/>
              <a:t>by</a:t>
            </a:r>
            <a:r>
              <a:rPr lang="en-US" b="1" dirty="0"/>
              <a:t> </a:t>
            </a:r>
            <a:r>
              <a:rPr lang="en-US" dirty="0"/>
              <a:t>Derek Molloy</a:t>
            </a:r>
          </a:p>
          <a:p>
            <a:pPr marL="114300" indent="0">
              <a:buNone/>
            </a:pPr>
            <a:endParaRPr lang="en-US" dirty="0"/>
          </a:p>
          <a:p>
            <a:pPr marL="114300" indent="0">
              <a:buNone/>
            </a:pPr>
            <a:r>
              <a:rPr lang="fr-FR" b="1" dirty="0"/>
              <a:t>udev - Linux dynamic device management</a:t>
            </a:r>
            <a:endParaRPr lang="en-US" b="1" dirty="0"/>
          </a:p>
          <a:p>
            <a:pPr marL="114300" indent="0">
              <a:buNone/>
            </a:pPr>
            <a:r>
              <a:rPr lang="en-US" dirty="0">
                <a:hlinkClick r:id="rId2"/>
              </a:rPr>
              <a:t>https://wiki.debian.org/udev</a:t>
            </a:r>
            <a:endParaRPr lang="en-US" dirty="0"/>
          </a:p>
          <a:p>
            <a:pPr marL="114300" indent="0">
              <a:buNone/>
            </a:pPr>
            <a:endParaRPr lang="en-US" dirty="0"/>
          </a:p>
          <a:p>
            <a:pPr marL="114300" indent="0">
              <a:buNone/>
            </a:pPr>
            <a:r>
              <a:rPr lang="en-CA" b="1" dirty="0"/>
              <a:t>Embedded Linux Systems with the Yocto Project</a:t>
            </a:r>
          </a:p>
          <a:p>
            <a:pPr marL="114300" indent="0">
              <a:buNone/>
            </a:pPr>
            <a:r>
              <a:rPr lang="en-US" dirty="0"/>
              <a:t>by Rudolf J. Streif</a:t>
            </a:r>
          </a:p>
          <a:p>
            <a:pPr marL="114300" indent="0">
              <a:buNone/>
            </a:pPr>
            <a:endParaRPr lang="en-US" dirty="0"/>
          </a:p>
        </p:txBody>
      </p:sp>
      <p:pic>
        <p:nvPicPr>
          <p:cNvPr id="4" name="Picture 3"/>
          <p:cNvPicPr>
            <a:picLocks noChangeAspect="1"/>
          </p:cNvPicPr>
          <p:nvPr/>
        </p:nvPicPr>
        <p:blipFill>
          <a:blip r:embed="rId3"/>
          <a:stretch>
            <a:fillRect/>
          </a:stretch>
        </p:blipFill>
        <p:spPr>
          <a:xfrm>
            <a:off x="7927383" y="4229100"/>
            <a:ext cx="1216617" cy="914400"/>
          </a:xfrm>
          <a:prstGeom prst="rect">
            <a:avLst/>
          </a:prstGeom>
        </p:spPr>
      </p:pic>
    </p:spTree>
    <p:extLst>
      <p:ext uri="{BB962C8B-B14F-4D97-AF65-F5344CB8AC3E}">
        <p14:creationId xmlns:p14="http://schemas.microsoft.com/office/powerpoint/2010/main" val="150338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are now connected to the board, and the Linux terminal is ready for your command. The $ prompt means you are logged in as a regular user account (super-users have a # prompt). For a new Linux user, this step can be quite daunting, as it is not clear what arsenal of commands is at your disposal. This section provides you with sufficient Linux skills to get by.</a:t>
            </a:r>
          </a:p>
          <a:p>
            <a:pPr marL="114300" indent="0" algn="just">
              <a:buNone/>
            </a:pPr>
            <a:endParaRPr lang="en-CA" sz="1400" dirty="0"/>
          </a:p>
          <a:p>
            <a:pPr algn="just">
              <a:buFont typeface="Wingdings" panose="05000000000000000000" pitchFamily="2" charset="2"/>
              <a:buChar char="ü"/>
            </a:pPr>
            <a:r>
              <a:rPr lang="en-CA" sz="1400" dirty="0"/>
              <a:t>The first thing you might do is determine which version of Linux you are running. This can be useful when you are asking a question on a forum.</a:t>
            </a:r>
          </a:p>
          <a:p>
            <a:pPr marL="114300" indent="0" algn="just">
              <a:buNone/>
            </a:pPr>
            <a:r>
              <a:rPr lang="en-CA" sz="1000" dirty="0"/>
              <a:t>debian@beaglebone:~$ uname -a</a:t>
            </a:r>
          </a:p>
          <a:p>
            <a:pPr marL="114300" indent="0" algn="just">
              <a:buNone/>
            </a:pPr>
            <a:r>
              <a:rPr lang="en-CA" sz="1000" dirty="0"/>
              <a:t>Linux beaglebone 4.9.82-ti-r102 #1 SMP PREEMPT Thu Feb 22 01:16:12 UTC</a:t>
            </a:r>
          </a:p>
          <a:p>
            <a:pPr marL="114300" indent="0" algn="just">
              <a:buNone/>
            </a:pPr>
            <a:r>
              <a:rPr lang="en-CA" sz="1000" dirty="0"/>
              <a:t>2018 armv7l GNU/Linux</a:t>
            </a:r>
          </a:p>
          <a:p>
            <a:pPr marL="114300" indent="0" algn="just">
              <a:buNone/>
            </a:pPr>
            <a:r>
              <a:rPr lang="en-CA" sz="1000" dirty="0"/>
              <a:t>debian@beaglebone:~$ cat /etc/dogtag</a:t>
            </a:r>
          </a:p>
          <a:p>
            <a:pPr marL="114300" indent="0" algn="just">
              <a:buNone/>
            </a:pPr>
            <a:r>
              <a:rPr lang="en-CA" sz="1000" dirty="0"/>
              <a:t>BeagleBoard.org Debian Image 2018-03-05</a:t>
            </a:r>
          </a:p>
          <a:p>
            <a:pPr marL="114300" indent="0" algn="just">
              <a:buNone/>
            </a:pPr>
            <a:endParaRPr lang="en-CA" sz="1000" dirty="0"/>
          </a:p>
          <a:p>
            <a:pPr algn="just">
              <a:buFont typeface="Wingdings" panose="05000000000000000000" pitchFamily="2" charset="2"/>
              <a:buChar char="ü"/>
            </a:pPr>
            <a:r>
              <a:rPr lang="en-CA" sz="1400" dirty="0"/>
              <a:t>In this case, Linux 4.9.82 is being used, which was built for the ARMv7 architecture on the date that is listed and packaged for the BeagleBoard.org image on the date that is listed in the “dog tag.”</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4291085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When using Debian and Ubuntu user accounts</a:t>
            </a:r>
          </a:p>
          <a:p>
            <a:pPr marL="114300" indent="0" algn="just">
              <a:buNone/>
            </a:pPr>
            <a:r>
              <a:rPr lang="en-CA" sz="1400" dirty="0"/>
              <a:t>you often must prefix the word sudo at the</a:t>
            </a:r>
          </a:p>
          <a:p>
            <a:pPr marL="114300" indent="0" algn="just">
              <a:buNone/>
            </a:pPr>
            <a:r>
              <a:rPr lang="en-CA" sz="1400" dirty="0"/>
              <a:t>start of certain commands. That is because </a:t>
            </a:r>
          </a:p>
          <a:p>
            <a:pPr marL="114300" indent="0" algn="just">
              <a:buNone/>
            </a:pPr>
            <a:r>
              <a:rPr lang="en-CA" sz="1400" dirty="0"/>
              <a:t>sudo is a program that allows users to run </a:t>
            </a:r>
          </a:p>
          <a:p>
            <a:pPr marL="114300" indent="0" algn="just">
              <a:buNone/>
            </a:pPr>
            <a:r>
              <a:rPr lang="en-CA" sz="1400" dirty="0"/>
              <a:t>programs with the security privileges of </a:t>
            </a:r>
          </a:p>
          <a:p>
            <a:pPr marL="114300" indent="0" algn="just">
              <a:buNone/>
            </a:pPr>
            <a:r>
              <a:rPr lang="en-CA" sz="1400" dirty="0"/>
              <a:t>the supe-ruser. For the moment, the basic </a:t>
            </a:r>
          </a:p>
          <a:p>
            <a:pPr marL="114300" indent="0" algn="just">
              <a:buNone/>
            </a:pPr>
            <a:r>
              <a:rPr lang="en-CA" sz="1400" dirty="0"/>
              <a:t>file system commands that you need are </a:t>
            </a:r>
          </a:p>
          <a:p>
            <a:pPr marL="114300" indent="0" algn="just">
              <a:buNone/>
            </a:pPr>
            <a:r>
              <a:rPr lang="en-CA" sz="1400" dirty="0"/>
              <a:t>listed in the following Table.</a:t>
            </a:r>
          </a:p>
        </p:txBody>
      </p:sp>
      <p:pic>
        <p:nvPicPr>
          <p:cNvPr id="5" name="Picture 4"/>
          <p:cNvPicPr>
            <a:picLocks noChangeAspect="1"/>
          </p:cNvPicPr>
          <p:nvPr/>
        </p:nvPicPr>
        <p:blipFill>
          <a:blip r:embed="rId3"/>
          <a:stretch>
            <a:fillRect/>
          </a:stretch>
        </p:blipFill>
        <p:spPr>
          <a:xfrm>
            <a:off x="1" y="4658496"/>
            <a:ext cx="645301" cy="485003"/>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348" y="259490"/>
            <a:ext cx="3800268" cy="459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143" y="2666842"/>
            <a:ext cx="3997285" cy="199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000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The following Table describes a few shortcuts that make life easier when working with most Linux shells.</a:t>
            </a:r>
          </a:p>
          <a:p>
            <a:pPr algn="just">
              <a:buFont typeface="Wingdings" panose="05000000000000000000" pitchFamily="2" charset="2"/>
              <a:buChar char="ü"/>
            </a:pP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126" y="1375143"/>
            <a:ext cx="4311993" cy="294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582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Next, you could use the passwd command to set a non-default debian user account password.</a:t>
            </a:r>
          </a:p>
          <a:p>
            <a:pPr marL="114300" indent="0" algn="just">
              <a:buNone/>
            </a:pPr>
            <a:r>
              <a:rPr lang="en-CA" sz="1000" dirty="0"/>
              <a:t>debian@beaglebone:~$ passwd</a:t>
            </a:r>
          </a:p>
          <a:p>
            <a:pPr marL="114300" indent="0" algn="just">
              <a:buNone/>
            </a:pPr>
            <a:r>
              <a:rPr lang="en-CA" sz="1000" dirty="0"/>
              <a:t>Changing password for debian.</a:t>
            </a:r>
          </a:p>
          <a:p>
            <a:pPr marL="114300" indent="0" algn="just">
              <a:buNone/>
            </a:pPr>
            <a:r>
              <a:rPr lang="en-CA" sz="1000" dirty="0"/>
              <a:t>(current) UNIX password: temppwd</a:t>
            </a:r>
          </a:p>
          <a:p>
            <a:pPr marL="114300" indent="0" algn="just">
              <a:buNone/>
            </a:pPr>
            <a:r>
              <a:rPr lang="en-CA" sz="1000" dirty="0"/>
              <a:t>Enter new UNIX password: newpasswd</a:t>
            </a:r>
          </a:p>
          <a:p>
            <a:pPr marL="114300" indent="0" algn="just">
              <a:buNone/>
            </a:pPr>
            <a:r>
              <a:rPr lang="en-CA" sz="1000" dirty="0"/>
              <a:t>Retype new UNIX password: newpasswd</a:t>
            </a:r>
          </a:p>
          <a:p>
            <a:pPr marL="114300" indent="0" algn="just">
              <a:buNone/>
            </a:pPr>
            <a:r>
              <a:rPr lang="en-CA" sz="1000" dirty="0"/>
              <a:t>passwd: password updated successfully</a:t>
            </a:r>
          </a:p>
          <a:p>
            <a:pPr marL="114300" indent="0" algn="just">
              <a:buNone/>
            </a:pPr>
            <a:endParaRPr lang="en-US" sz="1000" dirty="0"/>
          </a:p>
          <a:p>
            <a:pPr algn="just">
              <a:buFont typeface="Wingdings" panose="05000000000000000000" pitchFamily="2" charset="2"/>
              <a:buChar char="ü"/>
            </a:pPr>
            <a:r>
              <a:rPr lang="en-CA" sz="1400" dirty="0"/>
              <a:t>The following Table lists other useful first-step commands.</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103" y="2500639"/>
            <a:ext cx="4820552" cy="1635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91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January 21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24379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variety of editors are available, but perhaps one of the easiest to use for new users is also one of the most powerful—the GNU nano editor. You can start up the editor by typing nano followed by the name of an existing or new filename; for example, typing nano hello.txt will display the view captured in the following Figure (after the text has been entered!). Typing nano -c hello.txt will also display line numbers, which is useful when debugging program code. You can move freely around the file in the window using the arrow keys and edit or write text at the cursor location. You can see some of the nano shortcut keys listed on the bottom bar of the editor window.</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78" y="2530441"/>
            <a:ext cx="6822345" cy="1533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499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Assignment 1</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simple question like this causes more difficulty than you can imagine. If you type date at the shell prompt, you may get the following, which is months out-of-date in this case, even where the board is connected to the desktop PC using an internet-over-USB connection.</a:t>
            </a:r>
          </a:p>
          <a:p>
            <a:pPr marL="114300" indent="0" algn="just">
              <a:buNone/>
            </a:pPr>
            <a:r>
              <a:rPr lang="en-CA" sz="1000" dirty="0"/>
              <a:t>debian@beaglebone:~$ date</a:t>
            </a:r>
          </a:p>
          <a:p>
            <a:pPr marL="114300" indent="0" algn="just">
              <a:buNone/>
            </a:pPr>
            <a:r>
              <a:rPr lang="en-CA" sz="1000" dirty="0"/>
              <a:t>Thu Apr 5 01:06:59 UTC 2018</a:t>
            </a:r>
          </a:p>
          <a:p>
            <a:pPr marL="114300" indent="0" algn="just">
              <a:buNone/>
            </a:pPr>
            <a:r>
              <a:rPr lang="en-CA" sz="1400" dirty="0"/>
              <a:t>       </a:t>
            </a:r>
          </a:p>
          <a:p>
            <a:pPr algn="just">
              <a:buFont typeface="Wingdings" panose="05000000000000000000" pitchFamily="2" charset="2"/>
              <a:buChar char="ü"/>
            </a:pPr>
            <a:r>
              <a:rPr lang="en-US" sz="1400" dirty="0"/>
              <a:t>Why can’t the board display the correct date?</a:t>
            </a:r>
          </a:p>
          <a:p>
            <a:pPr marL="114300" indent="0" algn="just">
              <a:buNone/>
            </a:pPr>
            <a:endParaRPr lang="en-US" sz="1400" dirty="0"/>
          </a:p>
          <a:p>
            <a:pPr algn="just">
              <a:buFont typeface="Wingdings" panose="05000000000000000000" pitchFamily="2" charset="2"/>
              <a:buChar char="ü"/>
            </a:pPr>
            <a:r>
              <a:rPr lang="en-US" sz="1400" dirty="0"/>
              <a:t>What’s the solution? Demonstrate it!</a:t>
            </a: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414618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January 28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45880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package manager is a set of software tools that automate the process of installing, configuring, upgrading, and removing software packages from the Linux operating system. Different Linux distributions use different package managers: Ubuntu and Debian use APT (Advanced Packaging Tool) over DPKG (Debian Package Management System). For example, the first row in the following Table lists the command for installing a package using different managers. </a:t>
            </a:r>
            <a:endParaRPr lang="en-CA" sz="10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913" y="1906523"/>
            <a:ext cx="3801763" cy="1420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913" y="3326783"/>
            <a:ext cx="3759632" cy="131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26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should update the package lists at regular intervals (the sudo password is your Debian account password) using the apt update command. Once this is complete, you can automatically download and install the latest versions of the available software using the apt upgrade command. Clearly, you should always perform an apt update command before an apt upgrade.</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There are Beagle-specific tools available for configuring your board that have been developed by the BeagleBoard.org community. These tools simplify some tasks that would otherwise be quite difficult. They are located in the /opt /scripts/tools directory and are described in this section. Before you use the tools, check that you have the latest versions.</a:t>
            </a:r>
          </a:p>
          <a:p>
            <a:pPr marL="114300" indent="0">
              <a:buNone/>
            </a:pPr>
            <a:r>
              <a:rPr lang="en-CA" sz="1000" dirty="0"/>
              <a:t>debian@beaglebone:~$ </a:t>
            </a:r>
            <a:r>
              <a:rPr lang="en-CA" sz="1000" b="1" dirty="0"/>
              <a:t>cd /opt/scripts/tools/</a:t>
            </a:r>
          </a:p>
          <a:p>
            <a:pPr marL="114300" indent="0">
              <a:buNone/>
            </a:pPr>
            <a:r>
              <a:rPr lang="en-CA" sz="1000" dirty="0"/>
              <a:t>debian@beaglebone:/opt/scripts/tools$ </a:t>
            </a:r>
            <a:r>
              <a:rPr lang="en-CA" sz="1000" b="1" dirty="0"/>
              <a:t>git pull || true</a:t>
            </a:r>
          </a:p>
          <a:p>
            <a:pPr marL="114300" indent="0">
              <a:buNone/>
            </a:pPr>
            <a:r>
              <a:rPr lang="en-CA" sz="1000" dirty="0"/>
              <a:t>Already up-to-date.</a:t>
            </a:r>
          </a:p>
          <a:p>
            <a:pPr marL="114300" indent="0">
              <a:buNone/>
            </a:pPr>
            <a:r>
              <a:rPr lang="en-CA" sz="1000" dirty="0"/>
              <a:t>debian@beaglebone:/opt/scripts/tools$ </a:t>
            </a:r>
            <a:r>
              <a:rPr lang="en-CA" sz="1000" b="1" dirty="0"/>
              <a:t>ls</a:t>
            </a:r>
          </a:p>
          <a:p>
            <a:pPr marL="114300" indent="0">
              <a:buNone/>
            </a:pPr>
            <a:r>
              <a:rPr lang="en-CA" sz="1000" dirty="0"/>
              <a:t>beaglebone-black-eMMC-flasher.sh grow_partition.sh update_kernel.sh</a:t>
            </a:r>
          </a:p>
          <a:p>
            <a:pPr marL="114300" indent="0">
              <a:buNone/>
            </a:pPr>
            <a:r>
              <a:rPr lang="en-CA" sz="1000" dirty="0"/>
              <a:t>developers init-eMMC-flasher.sh version.sh</a:t>
            </a:r>
          </a:p>
          <a:p>
            <a:pPr marL="114300" indent="0">
              <a:buNone/>
            </a:pPr>
            <a:r>
              <a:rPr lang="en-CA" sz="1000" dirty="0"/>
              <a:t>dtc non-mmc-rootfs wm</a:t>
            </a:r>
          </a:p>
          <a:p>
            <a:pPr marL="114300" indent="0">
              <a:buNone/>
            </a:pPr>
            <a:r>
              <a:rPr lang="en-CA" sz="1000" dirty="0"/>
              <a:t>eMMC readme.txt</a:t>
            </a:r>
          </a:p>
          <a:p>
            <a:pPr marL="114300" indent="0">
              <a:buNone/>
            </a:pPr>
            <a:r>
              <a:rPr lang="en-CA" sz="1000" dirty="0"/>
              <a:t>graphics software</a:t>
            </a:r>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1988279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8"/>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If you have installed a BeagleBoard.org Linux image on a micro-SD card of greater than 4 GB capacity, then you should expand the file system to use the full card capacity. In this example, a 32 GB micro-SD card is used in a PocketBeagle, and the Debian IoT image size is 4 GB. Using the lsblk tool, you can see that most of the SD card is unavailable for use, with the df tool indicating that the Linux partition is 54 percent full.</a:t>
            </a:r>
          </a:p>
          <a:p>
            <a:pPr marL="114300" indent="0" algn="just">
              <a:buNone/>
            </a:pPr>
            <a:r>
              <a:rPr lang="en-CA" sz="1000" dirty="0"/>
              <a:t>debian@beaglebone:~$ lsblk</a:t>
            </a:r>
          </a:p>
          <a:p>
            <a:pPr marL="114300" indent="0" algn="just">
              <a:buNone/>
            </a:pPr>
            <a:r>
              <a:rPr lang="en-CA" sz="1000" dirty="0"/>
              <a:t>NAME MAJ:MIN RM SIZE RO TYPE MOUNTPOINT</a:t>
            </a:r>
          </a:p>
          <a:p>
            <a:pPr marL="114300" indent="0" algn="just">
              <a:buNone/>
            </a:pPr>
            <a:r>
              <a:rPr lang="en-CA" sz="1000" dirty="0"/>
              <a:t>mmcblk0 179:0 0 29.8G 0 disk</a:t>
            </a:r>
          </a:p>
          <a:p>
            <a:pPr marL="114300" indent="0" algn="just">
              <a:buNone/>
            </a:pPr>
            <a:r>
              <a:rPr lang="en-CA" sz="1000" dirty="0"/>
              <a:t>└_mmcblk0p1 179:1 0 3.3G 0 part /</a:t>
            </a:r>
          </a:p>
          <a:p>
            <a:pPr marL="114300" indent="0" algn="just">
              <a:buNone/>
            </a:pPr>
            <a:r>
              <a:rPr lang="en-CA" sz="1000" dirty="0"/>
              <a:t>debian@beaglebone:~$ df -k</a:t>
            </a:r>
          </a:p>
          <a:p>
            <a:pPr marL="114300" indent="0" algn="just">
              <a:buNone/>
            </a:pPr>
            <a:r>
              <a:rPr lang="en-CA" sz="1000" dirty="0"/>
              <a:t>Filesystem 1K-blocks Used Available Use% Mounted on</a:t>
            </a:r>
          </a:p>
          <a:p>
            <a:pPr marL="114300" indent="0" algn="just">
              <a:buNone/>
            </a:pPr>
            <a:r>
              <a:rPr lang="en-CA" sz="1000" dirty="0"/>
              <a:t>udev 219844 0 219844 0% /dev</a:t>
            </a:r>
          </a:p>
          <a:p>
            <a:pPr marL="114300" indent="0" algn="just">
              <a:buNone/>
            </a:pPr>
            <a:r>
              <a:rPr lang="en-CA" sz="1000" dirty="0"/>
              <a:t>tmpfs 49624 4972 44652 11% /run</a:t>
            </a:r>
          </a:p>
          <a:p>
            <a:pPr marL="114300" indent="0" algn="just">
              <a:buNone/>
            </a:pPr>
            <a:r>
              <a:rPr lang="en-CA" sz="1000" dirty="0"/>
              <a:t>/dev/mmcblk0p1 3357264 1684596 1482412 54% / </a:t>
            </a:r>
          </a:p>
          <a:p>
            <a:pPr marL="114300" indent="0" algn="just">
              <a:buNone/>
            </a:pPr>
            <a:endParaRPr lang="en-CA" sz="1000" dirty="0"/>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319575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8"/>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use the grow partition tool as follows:</a:t>
            </a:r>
          </a:p>
          <a:p>
            <a:pPr marL="114300" indent="0" algn="just">
              <a:buNone/>
            </a:pPr>
            <a:r>
              <a:rPr lang="en-CA" sz="1000" dirty="0"/>
              <a:t>debian@beaglebone:/opt/scripts/tools$ sudo ./grow_partition.sh</a:t>
            </a:r>
          </a:p>
          <a:p>
            <a:pPr marL="114300" indent="0" algn="just">
              <a:buNone/>
            </a:pPr>
            <a:r>
              <a:rPr lang="en-CA" sz="1000" dirty="0"/>
              <a:t>Media: [/dev/mmcblk0]</a:t>
            </a:r>
          </a:p>
          <a:p>
            <a:pPr marL="114300" indent="0" algn="just">
              <a:buNone/>
            </a:pPr>
            <a:r>
              <a:rPr lang="en-CA" sz="1000" dirty="0"/>
              <a:t>sfdisk: 2.26.x or greater</a:t>
            </a:r>
          </a:p>
          <a:p>
            <a:pPr marL="114300" indent="0" algn="just">
              <a:buNone/>
            </a:pPr>
            <a:r>
              <a:rPr lang="en-CA" sz="1000" dirty="0"/>
              <a:t>Disk /dev/mmcblk0: 29.8 GiB, 32010928128 bytes, 62521344 sectors</a:t>
            </a:r>
          </a:p>
          <a:p>
            <a:pPr marL="114300" indent="0" algn="just">
              <a:buNone/>
            </a:pPr>
            <a:r>
              <a:rPr lang="en-CA" sz="1000" dirty="0"/>
              <a:t>...</a:t>
            </a:r>
          </a:p>
          <a:p>
            <a:pPr marL="114300" indent="0" algn="just">
              <a:buNone/>
            </a:pPr>
            <a:r>
              <a:rPr lang="en-CA" sz="1000" dirty="0"/>
              <a:t>debian@beaglebone:/opt/scripts/tools$ sudo reboot</a:t>
            </a:r>
          </a:p>
          <a:p>
            <a:pPr marL="114300" indent="0" algn="just">
              <a:buNone/>
            </a:pPr>
            <a:endParaRPr lang="en-CA" sz="1000" dirty="0"/>
          </a:p>
          <a:p>
            <a:pPr algn="just">
              <a:buFont typeface="Wingdings" panose="05000000000000000000" pitchFamily="2" charset="2"/>
              <a:buChar char="ü"/>
            </a:pPr>
            <a:r>
              <a:rPr lang="en-CA" sz="1400" dirty="0"/>
              <a:t>After reboot, it is clear that the micro-SD card is fully available for use by using the lsblk tool. Now that the full SD card is available, it is safe to call the apt upgrade command.</a:t>
            </a:r>
          </a:p>
          <a:p>
            <a:pPr marL="114300" indent="0" algn="just">
              <a:buNone/>
            </a:pPr>
            <a:r>
              <a:rPr lang="en-CA" sz="1000" dirty="0"/>
              <a:t>debian@beaglebone:~$ lsblk</a:t>
            </a:r>
          </a:p>
          <a:p>
            <a:pPr marL="114300" indent="0" algn="just">
              <a:buNone/>
            </a:pPr>
            <a:r>
              <a:rPr lang="en-CA" sz="1000" dirty="0"/>
              <a:t>NAME MAJ:MIN RM SIZE RO TYPE MOUNTPOINT</a:t>
            </a:r>
          </a:p>
          <a:p>
            <a:pPr marL="114300" indent="0" algn="just">
              <a:buNone/>
            </a:pPr>
            <a:r>
              <a:rPr lang="en-CA" sz="1000" dirty="0"/>
              <a:t>mmcblk0 179:0 0 29.8G 0 disk</a:t>
            </a:r>
          </a:p>
          <a:p>
            <a:pPr marL="114300" indent="0" algn="just">
              <a:buNone/>
            </a:pPr>
            <a:r>
              <a:rPr lang="en-CA" sz="1000" dirty="0"/>
              <a:t>└_mmcblk0p1 179:1 0 29.8G 0 part /</a:t>
            </a:r>
          </a:p>
          <a:p>
            <a:pPr marL="114300" indent="0" algn="just">
              <a:buNone/>
            </a:pPr>
            <a:r>
              <a:rPr lang="en-CA" sz="1000" dirty="0"/>
              <a:t>debian@beaglebone:~$ sudo apt upgrade</a:t>
            </a:r>
          </a:p>
          <a:p>
            <a:pPr marL="114300" indent="0" algn="just">
              <a:buNone/>
            </a:pPr>
            <a:r>
              <a:rPr lang="en-CA" sz="1000" dirty="0"/>
              <a:t>debian@beaglebone:~$ df -k</a:t>
            </a:r>
          </a:p>
          <a:p>
            <a:pPr marL="114300" indent="0" algn="just">
              <a:buNone/>
            </a:pPr>
            <a:r>
              <a:rPr lang="en-CA" sz="1000" dirty="0"/>
              <a:t>Filesystem 1K-blocks Used Available Use% Mounted on</a:t>
            </a:r>
          </a:p>
          <a:p>
            <a:pPr marL="114300" indent="0" algn="just">
              <a:buNone/>
            </a:pPr>
            <a:r>
              <a:rPr lang="en-CA" sz="1000" dirty="0"/>
              <a:t>udev 219332 0 219332 0% /dev</a:t>
            </a:r>
          </a:p>
          <a:p>
            <a:pPr marL="114300" indent="0" algn="just">
              <a:buNone/>
            </a:pPr>
            <a:r>
              <a:rPr lang="en-CA" sz="1000" dirty="0"/>
              <a:t>tmpfs 49520 5012 44508 11% /run</a:t>
            </a:r>
          </a:p>
          <a:p>
            <a:pPr marL="114300" indent="0" algn="just">
              <a:buNone/>
            </a:pPr>
            <a:r>
              <a:rPr lang="en-CA" sz="1000" dirty="0"/>
              <a:t>/dev/mmcblk0p1 30707172 1953168 27455072 7% /</a:t>
            </a:r>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2026910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also update to the latest kernel release that is made available by BeagleBoard.org using the update kernel tool as follows:</a:t>
            </a:r>
          </a:p>
          <a:p>
            <a:pPr marL="114300" indent="0" algn="just">
              <a:buNone/>
            </a:pPr>
            <a:r>
              <a:rPr lang="en-CA" sz="1000" dirty="0"/>
              <a:t>debian@beaglebone:~$ uname -a</a:t>
            </a:r>
          </a:p>
          <a:p>
            <a:pPr marL="114300" indent="0" algn="just">
              <a:buNone/>
            </a:pPr>
            <a:r>
              <a:rPr lang="en-CA" sz="1000" dirty="0"/>
              <a:t>Linux beaglebone 4.9.82-ti-r102 #1 SMP PREEMPT Thu Feb 22 01:16:12 UTC 2018</a:t>
            </a:r>
          </a:p>
          <a:p>
            <a:pPr marL="114300" indent="0" algn="just">
              <a:buNone/>
            </a:pPr>
            <a:r>
              <a:rPr lang="en-CA" sz="1000" dirty="0"/>
              <a:t>armv7l GNU/Linux</a:t>
            </a:r>
          </a:p>
          <a:p>
            <a:pPr marL="114300" indent="0" algn="just">
              <a:buNone/>
            </a:pPr>
            <a:r>
              <a:rPr lang="en-CA" sz="1000" dirty="0"/>
              <a:t>debian@beaglebone:~$ cd /opt/scripts/tools/</a:t>
            </a:r>
          </a:p>
          <a:p>
            <a:pPr marL="114300" indent="0" algn="just">
              <a:buNone/>
            </a:pPr>
            <a:r>
              <a:rPr lang="en-CA" sz="1000" dirty="0"/>
              <a:t>debian@beaglebone:/opt/scripts/tools$ sudo ./update_kernel.sh</a:t>
            </a:r>
          </a:p>
          <a:p>
            <a:pPr marL="114300" indent="0" algn="just">
              <a:buNone/>
            </a:pPr>
            <a:r>
              <a:rPr lang="en-CA" sz="1000" dirty="0"/>
              <a:t>...</a:t>
            </a:r>
          </a:p>
          <a:p>
            <a:pPr marL="114300" indent="0" algn="just">
              <a:buNone/>
            </a:pPr>
            <a:r>
              <a:rPr lang="en-CA" sz="1000" dirty="0"/>
              <a:t>Kernel version options:</a:t>
            </a:r>
          </a:p>
          <a:p>
            <a:pPr marL="114300" indent="0" algn="just">
              <a:buNone/>
            </a:pPr>
            <a:r>
              <a:rPr lang="en-CA" sz="1000" dirty="0"/>
              <a:t>-----------------------------</a:t>
            </a:r>
          </a:p>
          <a:p>
            <a:pPr marL="114300" indent="0" algn="just">
              <a:buNone/>
            </a:pPr>
            <a:r>
              <a:rPr lang="en-CA" sz="1000" dirty="0"/>
              <a:t>LTS44: --lts-4_4</a:t>
            </a:r>
          </a:p>
          <a:p>
            <a:pPr marL="114300" indent="0" algn="just">
              <a:buNone/>
            </a:pPr>
            <a:r>
              <a:rPr lang="en-CA" sz="1000" dirty="0"/>
              <a:t>LTS49: --lts-4_9</a:t>
            </a:r>
          </a:p>
          <a:p>
            <a:pPr marL="114300" indent="0" algn="just">
              <a:buNone/>
            </a:pPr>
            <a:r>
              <a:rPr lang="en-CA" sz="1000" dirty="0"/>
              <a:t>LTS414: --lts-4_14</a:t>
            </a:r>
          </a:p>
          <a:p>
            <a:pPr marL="114300" indent="0" algn="just">
              <a:buNone/>
            </a:pPr>
            <a:r>
              <a:rPr lang="en-CA" sz="1000" dirty="0"/>
              <a:t>STABLE: --stable</a:t>
            </a:r>
          </a:p>
          <a:p>
            <a:pPr marL="114300" indent="0" algn="just">
              <a:buNone/>
            </a:pPr>
            <a:r>
              <a:rPr lang="en-CA" sz="1000" dirty="0"/>
              <a:t>TESTING: --testing</a:t>
            </a:r>
          </a:p>
          <a:p>
            <a:pPr marL="114300" indent="0" algn="just">
              <a:buNone/>
            </a:pPr>
            <a:r>
              <a:rPr lang="en-CA" sz="1000" dirty="0"/>
              <a:t>info:you are running:[4.9.82-ti-r102],latest is:[4.9.88-ti-r111] updating...</a:t>
            </a:r>
          </a:p>
          <a:p>
            <a:pPr marL="114300" indent="0" algn="just">
              <a:buNone/>
            </a:pPr>
            <a:r>
              <a:rPr lang="en-CA" sz="1000" dirty="0"/>
              <a:t>debian@beaglebone:~$ sudo reboot</a:t>
            </a:r>
          </a:p>
          <a:p>
            <a:pPr marL="114300" indent="0" algn="just">
              <a:buNone/>
            </a:pPr>
            <a:r>
              <a:rPr lang="en-CA" sz="1000" dirty="0"/>
              <a:t>debian@beaglebone:~$ uname -a</a:t>
            </a:r>
          </a:p>
          <a:p>
            <a:pPr marL="114300" indent="0" algn="just">
              <a:buNone/>
            </a:pPr>
            <a:r>
              <a:rPr lang="en-CA" sz="1000" dirty="0"/>
              <a:t>Linux beaglebone 4.9.88-ti-r111 #1 SMP PREEMPT Sun Apr 22 2018 armv7l GNU/</a:t>
            </a:r>
          </a:p>
          <a:p>
            <a:pPr marL="114300" indent="0" algn="just">
              <a:buNone/>
            </a:pPr>
            <a:r>
              <a:rPr lang="en-CA" sz="1000" dirty="0"/>
              <a:t>Linux</a:t>
            </a:r>
          </a:p>
          <a:p>
            <a:pPr algn="just">
              <a:buFont typeface="Wingdings" panose="05000000000000000000" pitchFamily="2" charset="2"/>
              <a:buChar char="ü"/>
            </a:pPr>
            <a:r>
              <a:rPr lang="en-CA" sz="1400" dirty="0"/>
              <a:t>After rebooting the board, you can see that the revision has been updated </a:t>
            </a:r>
          </a:p>
          <a:p>
            <a:pPr marL="114300" indent="0" algn="just">
              <a:buNone/>
            </a:pPr>
            <a:r>
              <a:rPr lang="en-CA" sz="1400" dirty="0"/>
              <a:t>       (from 102 to 111 in this case)</a:t>
            </a:r>
            <a:endParaRPr lang="en-CA" sz="1000" dirty="0"/>
          </a:p>
        </p:txBody>
      </p:sp>
      <p:pic>
        <p:nvPicPr>
          <p:cNvPr id="5" name="Picture 4"/>
          <p:cNvPicPr>
            <a:picLocks noChangeAspect="1"/>
          </p:cNvPicPr>
          <p:nvPr/>
        </p:nvPicPr>
        <p:blipFill>
          <a:blip r:embed="rId3"/>
          <a:stretch>
            <a:fillRect/>
          </a:stretch>
        </p:blipFill>
        <p:spPr>
          <a:xfrm>
            <a:off x="8025714" y="4386590"/>
            <a:ext cx="1007075" cy="756911"/>
          </a:xfrm>
          <a:prstGeom prst="rect">
            <a:avLst/>
          </a:prstGeom>
        </p:spPr>
      </p:pic>
    </p:spTree>
    <p:extLst>
      <p:ext uri="{BB962C8B-B14F-4D97-AF65-F5344CB8AC3E}">
        <p14:creationId xmlns:p14="http://schemas.microsoft.com/office/powerpoint/2010/main" val="140043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In this section, you are going to examine how you can change the behavior of the Beagle board on-board user LEDs—the four blue LEDs that are grouped together on the boards. Each LED can provide information about the board’s state.</a:t>
            </a:r>
          </a:p>
          <a:p>
            <a:pPr algn="just">
              <a:buFont typeface="Wingdings" panose="05000000000000000000" pitchFamily="2" charset="2"/>
              <a:buChar char="q"/>
            </a:pPr>
            <a:r>
              <a:rPr lang="en-CA" sz="1400" dirty="0"/>
              <a:t>USR0 flashes in a heartbeat sequence, indicating the board is alive.</a:t>
            </a:r>
          </a:p>
          <a:p>
            <a:pPr algn="just">
              <a:buFont typeface="Wingdings" panose="05000000000000000000" pitchFamily="2" charset="2"/>
              <a:buChar char="q"/>
            </a:pPr>
            <a:r>
              <a:rPr lang="en-CA" sz="1400" dirty="0"/>
              <a:t>USR1 flashes during micro-SD card activity.</a:t>
            </a:r>
          </a:p>
          <a:p>
            <a:pPr algn="just">
              <a:buFont typeface="Wingdings" panose="05000000000000000000" pitchFamily="2" charset="2"/>
              <a:buChar char="q"/>
            </a:pPr>
            <a:r>
              <a:rPr lang="en-CA" sz="1400" dirty="0"/>
              <a:t>USR2 flashes depending on the level of CPU activity.</a:t>
            </a:r>
          </a:p>
          <a:p>
            <a:pPr algn="just">
              <a:buFont typeface="Wingdings" panose="05000000000000000000" pitchFamily="2" charset="2"/>
              <a:buChar char="q"/>
            </a:pPr>
            <a:r>
              <a:rPr lang="en-CA" sz="1400" dirty="0"/>
              <a:t>USR3 flashes during eMMC activity (set to do nothing by default on the PocketBeagle) </a:t>
            </a:r>
          </a:p>
          <a:p>
            <a:pPr algn="just">
              <a:buFont typeface="Wingdings" panose="05000000000000000000" pitchFamily="2" charset="2"/>
              <a:buChar char="q"/>
            </a:pPr>
            <a:endParaRPr lang="en-US" sz="1400" dirty="0"/>
          </a:p>
          <a:p>
            <a:pPr algn="just">
              <a:buFont typeface="Wingdings" panose="05000000000000000000" pitchFamily="2" charset="2"/>
              <a:buChar char="ü"/>
            </a:pPr>
            <a:r>
              <a:rPr lang="en-CA" sz="1400" dirty="0"/>
              <a:t>You can change the behavior of these LEDs to suit your own needs, but you will temporarily lose this useful activity information. Sysfs is a virtual file system that is available under recent Linux kernels. It provides you with access to devices and drivers that would otherwise be</a:t>
            </a:r>
          </a:p>
          <a:p>
            <a:pPr algn="just">
              <a:buFont typeface="Wingdings" panose="05000000000000000000" pitchFamily="2" charset="2"/>
              <a:buChar char="ü"/>
            </a:pPr>
            <a:r>
              <a:rPr lang="en-CA" sz="1400" dirty="0"/>
              <a:t>accessible only within a restricted kernel space. </a:t>
            </a:r>
          </a:p>
        </p:txBody>
      </p:sp>
      <p:pic>
        <p:nvPicPr>
          <p:cNvPr id="5" name="Picture 4"/>
          <p:cNvPicPr>
            <a:picLocks noChangeAspect="1"/>
          </p:cNvPicPr>
          <p:nvPr/>
        </p:nvPicPr>
        <p:blipFill>
          <a:blip r:embed="rId3"/>
          <a:stretch>
            <a:fillRect/>
          </a:stretch>
        </p:blipFill>
        <p:spPr>
          <a:xfrm>
            <a:off x="290384" y="4238309"/>
            <a:ext cx="1007075" cy="756911"/>
          </a:xfrm>
          <a:prstGeom prst="rect">
            <a:avLst/>
          </a:prstGeom>
        </p:spPr>
      </p:pic>
    </p:spTree>
    <p:extLst>
      <p:ext uri="{BB962C8B-B14F-4D97-AF65-F5344CB8AC3E}">
        <p14:creationId xmlns:p14="http://schemas.microsoft.com/office/powerpoint/2010/main" val="864047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76920" y="636406"/>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connect to the board and browse to the directory</a:t>
            </a:r>
          </a:p>
          <a:p>
            <a:pPr marL="114300" indent="0" algn="just">
              <a:buNone/>
            </a:pPr>
            <a:r>
              <a:rPr lang="en-CA" sz="1000" dirty="0"/>
              <a:t>/sys/class/leds/. The output is as follows:</a:t>
            </a:r>
          </a:p>
          <a:p>
            <a:pPr marL="114300" indent="0" algn="just">
              <a:buNone/>
            </a:pPr>
            <a:r>
              <a:rPr lang="en-CA" sz="1000" dirty="0"/>
              <a:t>debian@beaglebone:~$ cd /sys/class/leds</a:t>
            </a:r>
          </a:p>
          <a:p>
            <a:pPr marL="114300" indent="0" algn="just">
              <a:buNone/>
            </a:pPr>
            <a:r>
              <a:rPr lang="en-CA" sz="1000" dirty="0"/>
              <a:t>debian@beaglebone:/sys/class/leds$ ls</a:t>
            </a:r>
          </a:p>
          <a:p>
            <a:pPr marL="114300" indent="0" algn="just">
              <a:buNone/>
            </a:pPr>
            <a:r>
              <a:rPr lang="en-CA" sz="1000" dirty="0"/>
              <a:t>beaglebone:green:usr0 beaglebone:green:usr2</a:t>
            </a:r>
          </a:p>
          <a:p>
            <a:pPr marL="114300" indent="0" algn="just">
              <a:buNone/>
            </a:pPr>
            <a:r>
              <a:rPr lang="en-CA" sz="1000" dirty="0"/>
              <a:t>beaglebone:green:usr1 beaglebone:green:usr3</a:t>
            </a:r>
          </a:p>
          <a:p>
            <a:pPr marL="114300" indent="0" algn="just">
              <a:buNone/>
            </a:pPr>
            <a:endParaRPr lang="en-CA" sz="1000" dirty="0"/>
          </a:p>
          <a:p>
            <a:pPr algn="just">
              <a:buFont typeface="Wingdings" panose="05000000000000000000" pitchFamily="2" charset="2"/>
              <a:buChar char="ü"/>
            </a:pPr>
            <a:r>
              <a:rPr lang="en-CA" sz="1400" dirty="0"/>
              <a:t>You can see the four (green!) LED sysfs mappings—usr0, usr1, usr2, and usr3. You can change the directory to alter the properties of one of these LEDs—for example, usr3 (use the Tab key to reduce typing).</a:t>
            </a:r>
          </a:p>
          <a:p>
            <a:pPr marL="114300" indent="0" algn="just">
              <a:buNone/>
            </a:pPr>
            <a:r>
              <a:rPr lang="en-CA" sz="1000" dirty="0"/>
              <a:t>debian@beaglebone:/sys/class/leds$ cd beaglebone\:green\:usr3</a:t>
            </a:r>
          </a:p>
          <a:p>
            <a:pPr marL="114300" indent="0" algn="just">
              <a:buNone/>
            </a:pPr>
            <a:r>
              <a:rPr lang="en-CA" sz="1000" dirty="0"/>
              <a:t>debian@beaglebone:/sys/class/leds/beaglebone:green:usr3$ ls</a:t>
            </a:r>
          </a:p>
          <a:p>
            <a:pPr marL="114300" indent="0" algn="just">
              <a:buNone/>
            </a:pPr>
            <a:r>
              <a:rPr lang="en-CA" sz="1000" dirty="0"/>
              <a:t>brightness device max_brightness power subsystem trigger uevent </a:t>
            </a:r>
          </a:p>
          <a:p>
            <a:pPr marL="114300" indent="0" algn="just">
              <a:buNone/>
            </a:pPr>
            <a:endParaRPr lang="en-CA" sz="1000" dirty="0"/>
          </a:p>
          <a:p>
            <a:pPr algn="just">
              <a:buFont typeface="Wingdings" panose="05000000000000000000" pitchFamily="2" charset="2"/>
              <a:buChar char="ü"/>
            </a:pPr>
            <a:r>
              <a:rPr lang="en-CA" sz="1400" dirty="0"/>
              <a:t>where you can see that the USR3 LED is not currently configured for any particular function (i.e., [none]). If it happens to be configured on your board, you can set it to none, as follows:</a:t>
            </a:r>
          </a:p>
          <a:p>
            <a:pPr marL="114300" indent="0" algn="just">
              <a:buNone/>
            </a:pPr>
            <a:r>
              <a:rPr lang="en-CA" sz="1000" dirty="0"/>
              <a:t>/sys/class/leds/beaglebone:green:usr3$ echo none &gt; trigger</a:t>
            </a:r>
          </a:p>
          <a:p>
            <a:pPr marL="114300" indent="0" algn="just">
              <a:buNone/>
            </a:pPr>
            <a:endParaRPr lang="en-CA" sz="800" dirty="0"/>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290384" y="4238309"/>
            <a:ext cx="1007075" cy="756911"/>
          </a:xfrm>
          <a:prstGeom prst="rect">
            <a:avLst/>
          </a:prstGeom>
        </p:spPr>
      </p:pic>
    </p:spTree>
    <p:extLst>
      <p:ext uri="{BB962C8B-B14F-4D97-AF65-F5344CB8AC3E}">
        <p14:creationId xmlns:p14="http://schemas.microsoft.com/office/powerpoint/2010/main" val="391761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CA" sz="4800" dirty="0"/>
              <a:t>Module I.</a:t>
            </a:r>
            <a:br>
              <a:rPr lang="en-CA" sz="4800" dirty="0"/>
            </a:br>
            <a:r>
              <a:rPr lang="en-US" sz="4800" dirty="0"/>
              <a:t>Apply advanced services in a multi-tasking OS environment on an embedded target</a:t>
            </a:r>
            <a:br>
              <a:rPr lang="en-US" sz="4800" dirty="0"/>
            </a:b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94685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turn the USR3 LED fully on or off using this:</a:t>
            </a:r>
          </a:p>
          <a:p>
            <a:pPr marL="114300" indent="0" algn="just">
              <a:buNone/>
            </a:pPr>
            <a:r>
              <a:rPr lang="en-CA" sz="1400" dirty="0"/>
              <a:t>/</a:t>
            </a:r>
            <a:r>
              <a:rPr lang="en-CA" sz="1000" dirty="0"/>
              <a:t>sys/class/leds/beaglebone:green:usr3$ echo 1 &gt; brightness</a:t>
            </a:r>
          </a:p>
          <a:p>
            <a:pPr marL="114300" indent="0" algn="just">
              <a:buNone/>
            </a:pPr>
            <a:r>
              <a:rPr lang="en-CA" sz="1000" dirty="0"/>
              <a:t>/sys/class/leds/beaglebone:green:usr3$ echo 0 &gt; brightness</a:t>
            </a:r>
          </a:p>
          <a:p>
            <a:pPr marL="114300" indent="0" algn="just">
              <a:buNone/>
            </a:pPr>
            <a:endParaRPr lang="en-CA" sz="1000" dirty="0"/>
          </a:p>
          <a:p>
            <a:pPr algn="just">
              <a:buFont typeface="Wingdings" panose="05000000000000000000" pitchFamily="2" charset="2"/>
              <a:buChar char="ü"/>
            </a:pPr>
            <a:r>
              <a:rPr lang="en-CA" sz="1400" dirty="0"/>
              <a:t>You can even set the LED to flash at a time interval of your choosing. To make the LED flash, you need to set the trigger to timer mode by typing echo timer &gt; trigger. You will see the USR3 LED flash at a one-second interval. Notice that there are new delay_on and delay_off file entries in the beaglebone:green:usr3 directory, as follows:</a:t>
            </a:r>
          </a:p>
          <a:p>
            <a:pPr marL="114300" indent="0" algn="just">
              <a:buNone/>
            </a:pPr>
            <a:r>
              <a:rPr lang="en-CA" sz="1000" dirty="0"/>
              <a:t>/sys/class/leds/beaglebone:green:usr3$ echo timer &gt; trigger</a:t>
            </a:r>
          </a:p>
          <a:p>
            <a:pPr marL="114300" indent="0" algn="just">
              <a:buNone/>
            </a:pPr>
            <a:r>
              <a:rPr lang="en-CA" sz="1000" dirty="0"/>
              <a:t>/sys/class/leds/beaglebone:green:usr3$ ls</a:t>
            </a:r>
          </a:p>
          <a:p>
            <a:pPr marL="114300" indent="0" algn="just">
              <a:buNone/>
            </a:pPr>
            <a:r>
              <a:rPr lang="en-CA" sz="1000" dirty="0"/>
              <a:t>brightness delay_on max_brightness subsystem uevent</a:t>
            </a:r>
          </a:p>
          <a:p>
            <a:pPr marL="114300" indent="0" algn="just">
              <a:buNone/>
            </a:pPr>
            <a:r>
              <a:rPr lang="en-CA" sz="1000" dirty="0"/>
              <a:t>delay_off device power trigger </a:t>
            </a:r>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7685903" y="4176525"/>
            <a:ext cx="1007075" cy="756911"/>
          </a:xfrm>
          <a:prstGeom prst="rect">
            <a:avLst/>
          </a:prstGeom>
        </p:spPr>
      </p:pic>
    </p:spTree>
    <p:extLst>
      <p:ext uri="{BB962C8B-B14F-4D97-AF65-F5344CB8AC3E}">
        <p14:creationId xmlns:p14="http://schemas.microsoft.com/office/powerpoint/2010/main" val="110934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1634" y="630228"/>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This reports the time delay in milliseconds. To make the USR3 LED flash at 10 Hz (i.e., on for 50 ms and off for 50 ms), you can use the following:</a:t>
            </a:r>
          </a:p>
          <a:p>
            <a:pPr marL="114300" indent="0" algn="just">
              <a:buNone/>
            </a:pPr>
            <a:r>
              <a:rPr lang="en-CA" sz="1000" dirty="0"/>
              <a:t>debian@beaglebone:/sys/class/leds/beaglebone:green:usr3$ sudo -i</a:t>
            </a:r>
          </a:p>
          <a:p>
            <a:pPr marL="114300" indent="0" algn="just">
              <a:buNone/>
            </a:pPr>
            <a:r>
              <a:rPr lang="en-CA" sz="1000" dirty="0"/>
              <a:t>root@beaglebone:~# cd /sys/class/leds/beaglebone\:green\:usr3 </a:t>
            </a:r>
          </a:p>
          <a:p>
            <a:pPr marL="114300" indent="0" algn="just">
              <a:buNone/>
            </a:pPr>
            <a:r>
              <a:rPr lang="en-CA" sz="1000" dirty="0"/>
              <a:t>root@beaglebone:/sys/class/leds/beaglebone:green:usr3# echo 50 &gt; delay_on</a:t>
            </a:r>
          </a:p>
          <a:p>
            <a:pPr marL="114300" indent="0" algn="just">
              <a:buNone/>
            </a:pPr>
            <a:r>
              <a:rPr lang="en-CA" sz="1000" dirty="0"/>
              <a:t>root@beaglebone:/sys/class/leds/beaglebone:green:usr3# echo 50 &gt; delay_off</a:t>
            </a:r>
          </a:p>
          <a:p>
            <a:pPr marL="114300" indent="0" algn="just">
              <a:buNone/>
            </a:pPr>
            <a:endParaRPr lang="en-CA" sz="1000" dirty="0"/>
          </a:p>
          <a:p>
            <a:pPr algn="just">
              <a:buFont typeface="Wingdings" panose="05000000000000000000" pitchFamily="2" charset="2"/>
              <a:buChar char="ü"/>
            </a:pPr>
            <a:r>
              <a:rPr lang="en-CA" sz="1400" dirty="0"/>
              <a:t>You need to use the root account to perform the preceding operation because the delay_on and delay_off entries are owned by root.</a:t>
            </a:r>
          </a:p>
          <a:p>
            <a:pPr marL="114300" indent="0" algn="just">
              <a:buNone/>
            </a:pPr>
            <a:r>
              <a:rPr lang="en-CA" sz="1000" dirty="0"/>
              <a:t>root@beaglebone:/sys/class/leds/beaglebone:green:usr3# ls -l delay*</a:t>
            </a:r>
          </a:p>
          <a:p>
            <a:pPr marL="114300" indent="0" algn="just">
              <a:buNone/>
            </a:pPr>
            <a:r>
              <a:rPr lang="en-CA" sz="1000" dirty="0"/>
              <a:t>-rw-r--r-- 1 root row 4096 Apr 24 02:08 delay_off</a:t>
            </a:r>
          </a:p>
          <a:p>
            <a:pPr marL="114300" indent="0" algn="just">
              <a:buNone/>
            </a:pPr>
            <a:r>
              <a:rPr lang="en-CA" sz="1000" dirty="0"/>
              <a:t>-rw-r--r-- 1 root row 4096 Apr 24 02:07 delay_on</a:t>
            </a:r>
          </a:p>
          <a:p>
            <a:pPr marL="114300" indent="0" algn="just">
              <a:buNone/>
            </a:pPr>
            <a:endParaRPr lang="en-CA" sz="1000" dirty="0"/>
          </a:p>
          <a:p>
            <a:pPr algn="just">
              <a:buFont typeface="Wingdings" panose="05000000000000000000" pitchFamily="2" charset="2"/>
              <a:buChar char="ü"/>
            </a:pPr>
            <a:r>
              <a:rPr lang="en-CA" sz="1400" dirty="0"/>
              <a:t>Typing echo none &gt; trigger returns the LED to its default state on the PocketBeagle,</a:t>
            </a:r>
          </a:p>
          <a:p>
            <a:pPr marL="114300" indent="0" algn="just">
              <a:buNone/>
            </a:pPr>
            <a:r>
              <a:rPr lang="en-CA" sz="1400" dirty="0"/>
              <a:t>        which results in the delay_on and delay_off file entries disappearing.</a:t>
            </a: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37316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Shutdown</a:t>
            </a:r>
            <a:endParaRPr dirty="0"/>
          </a:p>
        </p:txBody>
      </p:sp>
      <p:sp>
        <p:nvSpPr>
          <p:cNvPr id="65" name="Google Shape;65;p2"/>
          <p:cNvSpPr txBox="1">
            <a:spLocks noGrp="1"/>
          </p:cNvSpPr>
          <p:nvPr>
            <p:ph type="body" idx="1"/>
          </p:nvPr>
        </p:nvSpPr>
        <p:spPr>
          <a:xfrm>
            <a:off x="101634" y="630228"/>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One final issue to discuss in this section is the correct shutdown procedure for your board, as improper shutdown can potentially corrupt the ext4 file system and/or lead to increased boot times because of file system checks. Here are some important points on shutting down, rebooting, and starting your board:</a:t>
            </a:r>
          </a:p>
          <a:p>
            <a:pPr algn="just">
              <a:buFont typeface="Wingdings" panose="05000000000000000000" pitchFamily="2" charset="2"/>
              <a:buChar char="q"/>
            </a:pPr>
            <a:r>
              <a:rPr lang="en-CA" sz="1400" dirty="0"/>
              <a:t>Typing sudo shutdown -h now shuts down the board correctly. You can delay this by five minutes by typing sudo shutdown -h +5.</a:t>
            </a:r>
          </a:p>
          <a:p>
            <a:pPr algn="just">
              <a:buFont typeface="Wingdings" panose="05000000000000000000" pitchFamily="2" charset="2"/>
              <a:buChar char="q"/>
            </a:pPr>
            <a:r>
              <a:rPr lang="en-CA" sz="1400" dirty="0"/>
              <a:t>Typing sudo reboot will reset and reboot the board correctly.</a:t>
            </a:r>
          </a:p>
          <a:p>
            <a:pPr algn="just">
              <a:buFont typeface="Wingdings" panose="05000000000000000000" pitchFamily="2" charset="2"/>
              <a:buChar char="q"/>
            </a:pPr>
            <a:r>
              <a:rPr lang="en-CA" sz="1400" dirty="0"/>
              <a:t>You can press the Power button once to “soft” (as in software) shut down the board correctly.</a:t>
            </a:r>
          </a:p>
          <a:p>
            <a:pPr algn="just">
              <a:buFont typeface="Wingdings" panose="05000000000000000000" pitchFamily="2" charset="2"/>
              <a:buChar char="q"/>
            </a:pPr>
            <a:r>
              <a:rPr lang="en-CA" sz="1400" dirty="0"/>
              <a:t>Holding the Power button for approximately eight seconds performs a hard system power down. This should be avoided unless the board is frozen and will not do a soft shutdown.</a:t>
            </a:r>
          </a:p>
          <a:p>
            <a:pPr algn="just">
              <a:buFont typeface="Wingdings" panose="05000000000000000000" pitchFamily="2" charset="2"/>
              <a:buChar char="q"/>
            </a:pPr>
            <a:r>
              <a:rPr lang="en-CA" sz="1400" dirty="0"/>
              <a:t>Press the Power button to start the board. Try to avoid physically disconnecting and reconnecting the power jack or USB lead.</a:t>
            </a: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195976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Originally developed by Lennart Poettering and Kay Sievers, two software engineers working at RedHat </a:t>
            </a:r>
          </a:p>
          <a:p>
            <a:pPr marL="114300" indent="0" algn="just">
              <a:buNone/>
            </a:pPr>
            <a:endParaRPr lang="en-US" sz="1400" dirty="0"/>
          </a:p>
          <a:p>
            <a:pPr algn="just">
              <a:buFont typeface="Wingdings" panose="05000000000000000000" pitchFamily="2" charset="2"/>
              <a:buChar char="ü"/>
            </a:pPr>
            <a:r>
              <a:rPr lang="en-US" sz="1400" dirty="0"/>
              <a:t>systemd is a Linux system tool initially developed by the Red Hat Linux team. It includes many features, including a bootstrapping system used to start and manage system processes. It is currently the default initialization system on most Linux distributions. Many commonly used software tools, such as SSH and Apache ship with a systemd service.</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predecessor to the systemd startup and service manager is System V init (sometimes called “SysV”) </a:t>
            </a:r>
          </a:p>
          <a:p>
            <a:pPr algn="just">
              <a:buFont typeface="Wingdings" panose="05000000000000000000" pitchFamily="2" charset="2"/>
              <a:buChar char="q"/>
            </a:pPr>
            <a:r>
              <a:rPr lang="en-US" sz="1400" dirty="0"/>
              <a:t>drawback of SysV is the slow boot process: </a:t>
            </a:r>
          </a:p>
          <a:p>
            <a:pPr algn="just">
              <a:buFont typeface="Wingdings" panose="05000000000000000000" pitchFamily="2" charset="2"/>
              <a:buChar char="v"/>
            </a:pPr>
            <a:r>
              <a:rPr lang="en-US" sz="1400" dirty="0"/>
              <a:t>SysV waits for one task to complete, before starting the next </a:t>
            </a:r>
          </a:p>
          <a:p>
            <a:pPr algn="just">
              <a:buFont typeface="Wingdings" panose="05000000000000000000" pitchFamily="2" charset="2"/>
              <a:buChar char="v"/>
            </a:pPr>
            <a:r>
              <a:rPr lang="en-US" sz="1400" dirty="0"/>
              <a:t>whereas systemd starts up services in parallel, this was one of systemd’s primary initial aims</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279219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What are services? Examples include: </a:t>
            </a:r>
          </a:p>
          <a:p>
            <a:pPr algn="just">
              <a:buFont typeface="Wingdings" panose="05000000000000000000" pitchFamily="2" charset="2"/>
              <a:buChar char="q"/>
            </a:pPr>
            <a:r>
              <a:rPr lang="en-US" sz="1400" dirty="0"/>
              <a:t>webservers (Apache server) </a:t>
            </a:r>
          </a:p>
          <a:p>
            <a:pPr algn="just">
              <a:buFont typeface="Wingdings" panose="05000000000000000000" pitchFamily="2" charset="2"/>
              <a:buChar char="q"/>
            </a:pPr>
            <a:r>
              <a:rPr lang="en-US" sz="1400" dirty="0"/>
              <a:t>ssh (secure shell), interfacing kernel and /bin/bash </a:t>
            </a:r>
          </a:p>
          <a:p>
            <a:pPr algn="just">
              <a:buFont typeface="Wingdings" panose="05000000000000000000" pitchFamily="2" charset="2"/>
              <a:buChar char="q"/>
            </a:pPr>
            <a:r>
              <a:rPr lang="en-US" sz="1400" dirty="0"/>
              <a:t>uart communication management </a:t>
            </a:r>
          </a:p>
          <a:p>
            <a:pPr algn="just">
              <a:buFont typeface="Wingdings" panose="05000000000000000000" pitchFamily="2" charset="2"/>
              <a:buChar char="q"/>
            </a:pPr>
            <a:r>
              <a:rPr lang="en-US" sz="1400" dirty="0"/>
              <a:t>low-level hardware control (graphics, sound, etc.) </a:t>
            </a:r>
          </a:p>
          <a:p>
            <a:pPr marL="114300" indent="0" algn="just">
              <a:buNone/>
            </a:pPr>
            <a:endParaRPr lang="en-US" sz="1400" dirty="0"/>
          </a:p>
          <a:p>
            <a:pPr algn="just">
              <a:buFont typeface="Wingdings" panose="05000000000000000000" pitchFamily="2" charset="2"/>
              <a:buChar char="ü"/>
            </a:pPr>
            <a:r>
              <a:rPr lang="en-US" sz="1400" dirty="0"/>
              <a:t>core components:  </a:t>
            </a:r>
          </a:p>
          <a:p>
            <a:pPr algn="just">
              <a:buFont typeface="Wingdings" panose="05000000000000000000" pitchFamily="2" charset="2"/>
              <a:buChar char="q"/>
            </a:pPr>
            <a:r>
              <a:rPr lang="en-US" sz="1400" dirty="0"/>
              <a:t>systemd: the start-up and service manager itself </a:t>
            </a:r>
          </a:p>
          <a:p>
            <a:pPr algn="just">
              <a:buFont typeface="Wingdings" panose="05000000000000000000" pitchFamily="2" charset="2"/>
              <a:buChar char="q"/>
            </a:pPr>
            <a:r>
              <a:rPr lang="en-US" sz="1400" dirty="0"/>
              <a:t>systemctl: a command used to probe systemd </a:t>
            </a:r>
          </a:p>
          <a:p>
            <a:pPr algn="just">
              <a:buFont typeface="Wingdings" panose="05000000000000000000" pitchFamily="2" charset="2"/>
              <a:buChar char="q"/>
            </a:pPr>
            <a:r>
              <a:rPr lang="en-US" sz="1400" dirty="0"/>
              <a:t>systemd-analyze: system state information, including boot-up performance </a:t>
            </a:r>
          </a:p>
          <a:p>
            <a:pPr algn="just">
              <a:buFont typeface="Wingdings" panose="05000000000000000000" pitchFamily="2" charset="2"/>
              <a:buChar char="q"/>
            </a:pPr>
            <a:r>
              <a:rPr lang="en-US" sz="1400" dirty="0"/>
              <a:t>other components also provide login management, journal logging, device management, and more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177851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systemd has been criticized for taking on too many functions, diverting from its original mission; nevertheless, this has not slowed its widespread adoption by various Linux distributions.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For the Linux based system, the “systemd” command is always the first command to be executed and have the PID as 1. Every other process running on the computer is started by systemd or by a process already started by systemd. </a:t>
            </a:r>
          </a:p>
          <a:p>
            <a:pPr marL="114300" indent="0" algn="just">
              <a:buNone/>
            </a:pPr>
            <a:endParaRPr lang="en-US" sz="1400" dirty="0"/>
          </a:p>
          <a:p>
            <a:pPr algn="just">
              <a:buFont typeface="Wingdings" panose="05000000000000000000" pitchFamily="2" charset="2"/>
              <a:buChar char="ü"/>
            </a:pPr>
            <a:r>
              <a:rPr lang="en-US" sz="1400" dirty="0"/>
              <a:t>Programs that run in the background are referred to as daemons or services. Thus, in the command “systemd” d stands for daemon</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77129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217697" y="59821"/>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153132" y="632521"/>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typing the systemctl command at the Linux prompt yields the following screen.</a:t>
            </a:r>
          </a:p>
          <a:p>
            <a:pPr algn="just">
              <a:buFont typeface="Wingdings" panose="05000000000000000000" pitchFamily="2" charset="2"/>
              <a:buChar char="ü"/>
            </a:pPr>
            <a:r>
              <a:rPr lang="en-US" sz="1400" dirty="0"/>
              <a:t>Tip: If you get locked up then, just press q for quit!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F07C7225-64A2-4E36-9E48-6BAFF385BC5D}"/>
              </a:ext>
            </a:extLst>
          </p:cNvPr>
          <p:cNvPicPr>
            <a:picLocks noChangeAspect="1"/>
          </p:cNvPicPr>
          <p:nvPr/>
        </p:nvPicPr>
        <p:blipFill>
          <a:blip r:embed="rId4"/>
          <a:stretch>
            <a:fillRect/>
          </a:stretch>
        </p:blipFill>
        <p:spPr>
          <a:xfrm>
            <a:off x="1501611" y="1272834"/>
            <a:ext cx="5454666" cy="3722386"/>
          </a:xfrm>
          <a:prstGeom prst="rect">
            <a:avLst/>
          </a:prstGeom>
        </p:spPr>
      </p:pic>
    </p:spTree>
    <p:extLst>
      <p:ext uri="{BB962C8B-B14F-4D97-AF65-F5344CB8AC3E}">
        <p14:creationId xmlns:p14="http://schemas.microsoft.com/office/powerpoint/2010/main" val="825366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systemd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An example: If your beaglebone board has the correct time, that is only because it is obtaining it from your network. On recent Debian images this is performed by a systemd special unit.</a:t>
            </a:r>
          </a:p>
          <a:p>
            <a:pPr marL="114300" indent="0" algn="just">
              <a:buNone/>
            </a:pPr>
            <a:r>
              <a:rPr lang="en-CA" sz="1000" dirty="0"/>
              <a:t>debian@beaglebone:~$ sudo -i</a:t>
            </a:r>
          </a:p>
          <a:p>
            <a:pPr marL="114300" indent="0" algn="just">
              <a:buNone/>
            </a:pPr>
            <a:r>
              <a:rPr lang="en-CA" sz="1000" dirty="0"/>
              <a:t>root@beaglebone:~# systemctl status time-sync.target</a:t>
            </a:r>
          </a:p>
          <a:p>
            <a:pPr marL="114300" indent="0" algn="just">
              <a:buNone/>
            </a:pPr>
            <a:r>
              <a:rPr lang="en-CA" sz="1000" dirty="0"/>
              <a:t>• time-sync.target - System Time Synchronized</a:t>
            </a:r>
          </a:p>
          <a:p>
            <a:pPr marL="114300" indent="0" algn="just">
              <a:buNone/>
            </a:pPr>
            <a:r>
              <a:rPr lang="en-CA" sz="1000" dirty="0"/>
              <a:t>Loaded: loaded (/lib/systemd/system/time-sync.target; static;</a:t>
            </a:r>
          </a:p>
          <a:p>
            <a:pPr marL="114300" indent="0" algn="just">
              <a:buNone/>
            </a:pPr>
            <a:r>
              <a:rPr lang="en-CA" sz="1000" dirty="0"/>
              <a:t>vendor preset: enabled)</a:t>
            </a:r>
          </a:p>
          <a:p>
            <a:pPr marL="114300" indent="0" algn="just">
              <a:buNone/>
            </a:pPr>
            <a:r>
              <a:rPr lang="en-CA" sz="1000" dirty="0"/>
              <a:t>Active: active since Sun 2018-04-22 23:51:53 IST; 19min ago</a:t>
            </a:r>
          </a:p>
          <a:p>
            <a:pPr marL="114300" indent="0" algn="just">
              <a:buNone/>
            </a:pPr>
            <a:endParaRPr lang="en-US" sz="1000" dirty="0"/>
          </a:p>
          <a:p>
            <a:pPr algn="just">
              <a:buFont typeface="Wingdings" panose="05000000000000000000" pitchFamily="2" charset="2"/>
              <a:buChar char="ü"/>
            </a:pPr>
            <a:r>
              <a:rPr lang="en-CA" sz="1400" dirty="0"/>
              <a:t>Once the time is correct, use the following command, which provides a text-based user interface that allows you to choose your location. The board is now set for your local standard time (EST).</a:t>
            </a:r>
          </a:p>
          <a:p>
            <a:pPr marL="114300" indent="0" algn="just">
              <a:buNone/>
            </a:pPr>
            <a:r>
              <a:rPr lang="en-CA" sz="1000" dirty="0"/>
              <a:t>debian@beaglebone:~$ sudo dpkg-reconfigure tzdata</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1828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Assignment 2</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Read the materials on</a:t>
            </a:r>
            <a:r>
              <a:rPr lang="en-US" sz="1400" dirty="0"/>
              <a:t> pp. 85-90, Exploring Beaglebone, 2nd Edition.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Perform the following commands and show the outputs. What’s the meaning of each command?:</a:t>
            </a:r>
          </a:p>
          <a:p>
            <a:pPr algn="just">
              <a:buFont typeface="Wingdings" panose="05000000000000000000" pitchFamily="2" charset="2"/>
              <a:buChar char="q"/>
            </a:pPr>
            <a:r>
              <a:rPr lang="en-US" sz="1400" dirty="0"/>
              <a:t>1.	cp /lib/systemd/system/crond.service /lib/systemd/system/sleep.service</a:t>
            </a:r>
          </a:p>
          <a:p>
            <a:pPr algn="just">
              <a:buFont typeface="Wingdings" panose="05000000000000000000" pitchFamily="2" charset="2"/>
              <a:buChar char="q"/>
            </a:pPr>
            <a:r>
              <a:rPr lang="en-US" sz="1400" dirty="0"/>
              <a:t>2.	vi /lib/systemd/system/sleep.service</a:t>
            </a:r>
          </a:p>
          <a:p>
            <a:pPr algn="just">
              <a:buFont typeface="Wingdings" panose="05000000000000000000" pitchFamily="2" charset="2"/>
              <a:buChar char="q"/>
            </a:pPr>
            <a:r>
              <a:rPr lang="en-US" sz="1400" dirty="0"/>
              <a:t>3.	systemctl enable sleep.service</a:t>
            </a:r>
          </a:p>
          <a:p>
            <a:pPr algn="just">
              <a:buFont typeface="Wingdings" panose="05000000000000000000" pitchFamily="2" charset="2"/>
              <a:buChar char="q"/>
            </a:pPr>
            <a:r>
              <a:rPr lang="en-US" sz="1400" dirty="0"/>
              <a:t>4.	systemctl start sleep.service</a:t>
            </a:r>
          </a:p>
          <a:p>
            <a:pPr algn="just">
              <a:buFont typeface="Wingdings" panose="05000000000000000000" pitchFamily="2" charset="2"/>
              <a:buChar char="q"/>
            </a:pPr>
            <a:r>
              <a:rPr lang="en-US" sz="1400" dirty="0"/>
              <a:t>5.	systemctl status sleep.service</a:t>
            </a:r>
          </a:p>
          <a:p>
            <a:pPr algn="just">
              <a:buFont typeface="Wingdings" panose="05000000000000000000" pitchFamily="2" charset="2"/>
              <a:buChar char="q"/>
            </a:pPr>
            <a:r>
              <a:rPr lang="en-US" sz="1400" dirty="0"/>
              <a:t>6.	systemctl stop sleep.service; </a:t>
            </a: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026545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sp>
        <p:nvSpPr>
          <p:cNvPr id="65" name="Google Shape;65;p2"/>
          <p:cNvSpPr txBox="1">
            <a:spLocks noGrp="1"/>
          </p:cNvSpPr>
          <p:nvPr>
            <p:ph type="body" idx="1"/>
          </p:nvPr>
        </p:nvSpPr>
        <p:spPr>
          <a:xfrm>
            <a:off x="185352" y="78634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“A client socket does not listen for incoming connections. It initiates an outgoing connection to the server. The server socket listens for incoming connections.</a:t>
            </a:r>
          </a:p>
          <a:p>
            <a:pPr marL="114300" indent="0" algn="just">
              <a:buNone/>
            </a:pPr>
            <a:endParaRPr lang="en-US" sz="1400" dirty="0"/>
          </a:p>
          <a:p>
            <a:pPr algn="just">
              <a:buFont typeface="Wingdings" panose="05000000000000000000" pitchFamily="2" charset="2"/>
              <a:buChar char="ü"/>
            </a:pPr>
            <a:r>
              <a:rPr lang="en-US" sz="1400" dirty="0"/>
              <a:t>A server creates a socket, binds the socket to an IP address and port number (for TCP and UDP), and then listens for incoming connections. When a client connects to the server, a new socket is created for communication with the client (TCP only). A polling mechanism is used to determine if any activity has occurred on any of the open sockets.</a:t>
            </a:r>
          </a:p>
          <a:p>
            <a:pPr marL="114300" indent="0" algn="just">
              <a:buNone/>
            </a:pPr>
            <a:endParaRPr lang="en-US" sz="1400" dirty="0"/>
          </a:p>
          <a:p>
            <a:pPr algn="just">
              <a:buFont typeface="Wingdings" panose="05000000000000000000" pitchFamily="2" charset="2"/>
              <a:buChar char="ü"/>
            </a:pPr>
            <a:r>
              <a:rPr lang="en-US" sz="1400" dirty="0"/>
              <a:t>A client creates a socket and connects to a remote IP address and port number (for TCP and UDP). A polling mechanism can be used (select(), poll(), epoll(), etc) to monitor the socket for information from the server without blocking the thread.</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In the case that the client is behind a router which provides NAT (network address translation), the router re-writes the address of the client to match the router's public IP address. When the server responds, the router changes its public IP address back into the client's IP address. The router keeps a table of the active connections that it is translating so that it can map the server's responses to the correct client.”</a:t>
            </a:r>
          </a:p>
          <a:p>
            <a:pPr algn="just">
              <a:buFont typeface="Wingdings" panose="05000000000000000000" pitchFamily="2" charset="2"/>
              <a:buChar char="ü"/>
            </a:pPr>
            <a:endParaRPr lang="en-US" sz="1400" dirty="0"/>
          </a:p>
          <a:p>
            <a:pPr marL="114300" indent="0" algn="just">
              <a:buNone/>
            </a:pPr>
            <a:endParaRPr lang="en-US" sz="1400" dirty="0"/>
          </a:p>
        </p:txBody>
      </p:sp>
    </p:spTree>
    <p:extLst>
      <p:ext uri="{BB962C8B-B14F-4D97-AF65-F5344CB8AC3E}">
        <p14:creationId xmlns:p14="http://schemas.microsoft.com/office/powerpoint/2010/main" val="266170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Introduction </a:t>
            </a:r>
            <a:endParaRPr dirty="0"/>
          </a:p>
        </p:txBody>
      </p:sp>
      <p:sp>
        <p:nvSpPr>
          <p:cNvPr id="65" name="Google Shape;65;p2"/>
          <p:cNvSpPr txBox="1">
            <a:spLocks noGrp="1"/>
          </p:cNvSpPr>
          <p:nvPr>
            <p:ph type="body" idx="1"/>
          </p:nvPr>
        </p:nvSpPr>
        <p:spPr>
          <a:xfrm>
            <a:off x="23755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Beagle platform continues to amaze! Given the proliferation of smart phones, the idea of holding in one hand a computer that is capable of performing two billion instructions per second is easy to take for granted—but the fact that you can modify the hardware and software of such small yet powerful devices and adapt them to suit your own needs and create your own inventions is nothing short of amazing. Even better, you can purchase a board for as little as $25 in the form of a Pocket Beagle. </a:t>
            </a:r>
          </a:p>
          <a:p>
            <a:pPr marL="114300" lvl="0" indent="0" algn="just">
              <a:buNone/>
            </a:pPr>
            <a:endParaRPr lang="en-CA" sz="1400" dirty="0"/>
          </a:p>
          <a:p>
            <a:pPr algn="just">
              <a:buFont typeface="Wingdings" panose="05000000000000000000" pitchFamily="2" charset="2"/>
              <a:buChar char="ü"/>
            </a:pPr>
            <a:r>
              <a:rPr lang="en-CA" sz="1400" dirty="0"/>
              <a:t>The Beagle boards on their own are too complex to be used by a general audience; it is the capability of the boards to run Linux that makes the resulting platform accessible, adaptable, and powerful. Together, Linux and embedded systems enable ease of development for devices that can meet future challenges in smart buildings, the Internet of Things (IoT), robotics, smart energy, smart cities, human-computer interaction (HCI), cyber-physical systems, 3D printing, smart manufacturing, interactive art, advanced vehicular systems, and many, many more applications.</a:t>
            </a:r>
            <a:endParaRPr sz="1400" dirty="0"/>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2227858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sp>
        <p:nvSpPr>
          <p:cNvPr id="65" name="Google Shape;65;p2"/>
          <p:cNvSpPr txBox="1">
            <a:spLocks noGrp="1"/>
          </p:cNvSpPr>
          <p:nvPr>
            <p:ph type="body" idx="1"/>
          </p:nvPr>
        </p:nvSpPr>
        <p:spPr>
          <a:xfrm>
            <a:off x="185352" y="103664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there are a few things going on here:</a:t>
            </a:r>
          </a:p>
          <a:p>
            <a:pPr algn="just">
              <a:buFont typeface="Wingdings" panose="05000000000000000000" pitchFamily="2" charset="2"/>
              <a:buChar char="q"/>
            </a:pPr>
            <a:r>
              <a:rPr lang="en-US" sz="1400" dirty="0"/>
              <a:t>first is the system-level operations of the network, amongst server, router, client (and the associated sockets) </a:t>
            </a:r>
          </a:p>
          <a:p>
            <a:pPr algn="just">
              <a:buFont typeface="Wingdings" panose="05000000000000000000" pitchFamily="2" charset="2"/>
              <a:buChar char="q"/>
            </a:pPr>
            <a:r>
              <a:rPr lang="en-US" sz="1400" dirty="0"/>
              <a:t>second are the Unix-like system calls made to kernel (on either the server, router or client machines), in order to accomplish various tasks</a:t>
            </a:r>
          </a:p>
          <a:p>
            <a:pPr algn="just">
              <a:buFont typeface="Wingdings" panose="05000000000000000000" pitchFamily="2" charset="2"/>
              <a:buChar char="q"/>
            </a:pPr>
            <a:r>
              <a:rPr lang="en-US" sz="1400" dirty="0"/>
              <a:t>various aspects of the TCP/IP or UDP protocols </a:t>
            </a:r>
          </a:p>
          <a:p>
            <a:pPr algn="just">
              <a:buFont typeface="Wingdings" panose="05000000000000000000" pitchFamily="2" charset="2"/>
              <a:buChar char="q"/>
            </a:pPr>
            <a:r>
              <a:rPr lang="en-US" sz="1400" dirty="0"/>
              <a:t>one of the chief initial operations of systemd is to create a number of listening sockets for all the services that require it; note that systemd was developed initially under RedHat Linux, which is used predominantly on server platforms; your Beaglebone, is unlikely to require many listening sockets, although it is important to keep in mind that the Beaglebone Black is configured to be a web server by default under Debian Linux from beagleboard.org </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79546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0A5E7207-505C-4989-8488-4346B2246DC6}"/>
              </a:ext>
            </a:extLst>
          </p:cNvPr>
          <p:cNvPicPr>
            <a:picLocks noChangeAspect="1"/>
          </p:cNvPicPr>
          <p:nvPr/>
        </p:nvPicPr>
        <p:blipFill>
          <a:blip r:embed="rId4"/>
          <a:stretch>
            <a:fillRect/>
          </a:stretch>
        </p:blipFill>
        <p:spPr>
          <a:xfrm>
            <a:off x="311701" y="847089"/>
            <a:ext cx="7431080" cy="3553995"/>
          </a:xfrm>
          <a:prstGeom prst="rect">
            <a:avLst/>
          </a:prstGeom>
        </p:spPr>
      </p:pic>
    </p:spTree>
    <p:extLst>
      <p:ext uri="{BB962C8B-B14F-4D97-AF65-F5344CB8AC3E}">
        <p14:creationId xmlns:p14="http://schemas.microsoft.com/office/powerpoint/2010/main" val="763322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7930"/>
            <a:ext cx="8520600" cy="572700"/>
          </a:xfrm>
          <a:prstGeom prst="rect">
            <a:avLst/>
          </a:prstGeom>
          <a:noFill/>
          <a:ln>
            <a:noFill/>
          </a:ln>
        </p:spPr>
        <p:txBody>
          <a:bodyPr spcFirstLastPara="1" wrap="square" lIns="91425" tIns="91425" rIns="91425" bIns="91425" anchor="t" anchorCtr="0">
            <a:noAutofit/>
          </a:bodyPr>
          <a:lstStyle/>
          <a:p>
            <a:pPr lvl="0"/>
            <a:r>
              <a:rPr lang="en-US" dirty="0"/>
              <a:t>systemd system and start-up features</a:t>
            </a:r>
          </a:p>
        </p:txBody>
      </p:sp>
      <p:sp>
        <p:nvSpPr>
          <p:cNvPr id="65" name="Google Shape;65;p2"/>
          <p:cNvSpPr txBox="1">
            <a:spLocks noGrp="1"/>
          </p:cNvSpPr>
          <p:nvPr>
            <p:ph type="body" idx="1"/>
          </p:nvPr>
        </p:nvSpPr>
        <p:spPr>
          <a:xfrm>
            <a:off x="247135" y="66063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 systemd system and service manager provides the following main features: </a:t>
            </a:r>
          </a:p>
          <a:p>
            <a:pPr algn="just">
              <a:buFont typeface="Wingdings" panose="05000000000000000000" pitchFamily="2" charset="2"/>
              <a:buChar char="q"/>
            </a:pPr>
            <a:r>
              <a:rPr lang="en-US" sz="1400" dirty="0"/>
              <a:t>Socket-based activation — At boot time, systemd creates listening sockets for all system services that support this type of activation; and passes the sockets to these services as soon as they are started. This not only allows systemd to start services in parallel, but also makes it possible to restart a service without losing any message sent to it while it is unavailable: the corresponding socket remains accessible and all messages are queued. Systemd uses socket units for socket-based activation. </a:t>
            </a:r>
          </a:p>
          <a:p>
            <a:pPr algn="just">
              <a:buFont typeface="Wingdings" panose="05000000000000000000" pitchFamily="2" charset="2"/>
              <a:buChar char="q"/>
            </a:pPr>
            <a:r>
              <a:rPr lang="en-US" sz="1400" dirty="0"/>
              <a:t>Bus-based activation — System services that use D-Bus for inter-process communication can be started on-demand the first time a client application attempts to communicate with them. Systemd uses D-Bus service files for bus-based activation. </a:t>
            </a:r>
          </a:p>
          <a:p>
            <a:pPr algn="just">
              <a:buFont typeface="Wingdings" panose="05000000000000000000" pitchFamily="2" charset="2"/>
              <a:buChar char="q"/>
            </a:pPr>
            <a:r>
              <a:rPr lang="en-US" sz="1400" dirty="0"/>
              <a:t>Device-based activation — System services that support device-based activation can be started on-demand when a particular type of hardware is plugged in or becomes available. Systemd uses device units for device-based activation. </a:t>
            </a:r>
          </a:p>
          <a:p>
            <a:pPr algn="just">
              <a:buFont typeface="Wingdings" panose="05000000000000000000" pitchFamily="2" charset="2"/>
              <a:buChar char="q"/>
            </a:pPr>
            <a:r>
              <a:rPr lang="en-US" sz="1400" dirty="0"/>
              <a:t>Path-based activation — System services that support path-based activation can be started on-demand when a particular file or directory changes its state. Systemd uses path units for path-based activation.</a:t>
            </a:r>
          </a:p>
          <a:p>
            <a:pPr algn="just">
              <a:buFont typeface="Wingdings" panose="05000000000000000000" pitchFamily="2" charset="2"/>
              <a:buChar char="q"/>
            </a:pPr>
            <a:endParaRPr lang="en-US" sz="1400" dirty="0"/>
          </a:p>
        </p:txBody>
      </p:sp>
      <p:pic>
        <p:nvPicPr>
          <p:cNvPr id="5" name="Picture 4"/>
          <p:cNvPicPr>
            <a:picLocks noChangeAspect="1"/>
          </p:cNvPicPr>
          <p:nvPr/>
        </p:nvPicPr>
        <p:blipFill>
          <a:blip r:embed="rId3"/>
          <a:stretch>
            <a:fillRect/>
          </a:stretch>
        </p:blipFill>
        <p:spPr>
          <a:xfrm>
            <a:off x="7951574" y="4418330"/>
            <a:ext cx="767554" cy="576889"/>
          </a:xfrm>
          <a:prstGeom prst="rect">
            <a:avLst/>
          </a:prstGeom>
        </p:spPr>
      </p:pic>
    </p:spTree>
    <p:extLst>
      <p:ext uri="{BB962C8B-B14F-4D97-AF65-F5344CB8AC3E}">
        <p14:creationId xmlns:p14="http://schemas.microsoft.com/office/powerpoint/2010/main" val="87899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system and start-up features</a:t>
            </a:r>
          </a:p>
        </p:txBody>
      </p:sp>
      <p:sp>
        <p:nvSpPr>
          <p:cNvPr id="65" name="Google Shape;65;p2"/>
          <p:cNvSpPr txBox="1">
            <a:spLocks noGrp="1"/>
          </p:cNvSpPr>
          <p:nvPr>
            <p:ph type="body" idx="1"/>
          </p:nvPr>
        </p:nvSpPr>
        <p:spPr>
          <a:xfrm>
            <a:off x="185352"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q"/>
            </a:pPr>
            <a:r>
              <a:rPr lang="en-US" sz="1400" dirty="0"/>
              <a:t>Mount and automount point management — Systemd monitors and manages mount and automount points. Systemd uses mount units for mount points and automount units for automount points. </a:t>
            </a:r>
          </a:p>
          <a:p>
            <a:pPr algn="just">
              <a:buFont typeface="Wingdings" panose="05000000000000000000" pitchFamily="2" charset="2"/>
              <a:buChar char="q"/>
            </a:pPr>
            <a:r>
              <a:rPr lang="en-US" sz="1400" dirty="0"/>
              <a:t>Aggressive parallelization — Because of the use of socket-based activation, systemd can start system services in parallel as soon as all listening sockets are in place. In combination with system services that support on-demand activation, parallel activation significantly reduces the time required to boot the system. </a:t>
            </a:r>
          </a:p>
          <a:p>
            <a:pPr algn="just">
              <a:buFont typeface="Wingdings" panose="05000000000000000000" pitchFamily="2" charset="2"/>
              <a:buChar char="q"/>
            </a:pPr>
            <a:r>
              <a:rPr lang="en-US" sz="1400" dirty="0"/>
              <a:t>Transactional unit activation logic — Before activating or deactivating a unit, systemd calculates its dependencies, creates a temporary transaction, and verifies that this transaction is consistent. If a transaction is inconsistent, systemd automatically attempts to correct it and remove non-essential jobs from it before reporting an error. </a:t>
            </a:r>
          </a:p>
          <a:p>
            <a:pPr algn="just">
              <a:buFont typeface="Wingdings" panose="05000000000000000000" pitchFamily="2" charset="2"/>
              <a:buChar char="q"/>
            </a:pPr>
            <a:r>
              <a:rPr lang="en-US" sz="1400" dirty="0"/>
              <a:t>Backwards compatibility with SysV init — Systemd supports SysV init scripts as described in the Linux Standard Base Core Specification, which eases the upgrade path to systemd service units. </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169374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2304"/>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39170" y="66062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Systemd introduces the concept of systemd units. These units are represented by unit configuration files located in one of the directories listed in the following  Table, “Systemd Unit Files Locations”, and encapsulate information about system services, listening sockets, and other objects that are relevant to the init system. </a:t>
            </a:r>
          </a:p>
          <a:p>
            <a:pPr algn="just">
              <a:buFont typeface="Wingdings" panose="05000000000000000000" pitchFamily="2" charset="2"/>
              <a:buChar char="q"/>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6C206A7E-6231-4112-95D7-B24CAEB25BC8}"/>
              </a:ext>
            </a:extLst>
          </p:cNvPr>
          <p:cNvPicPr>
            <a:picLocks noChangeAspect="1"/>
          </p:cNvPicPr>
          <p:nvPr/>
        </p:nvPicPr>
        <p:blipFill>
          <a:blip r:embed="rId4"/>
          <a:stretch>
            <a:fillRect/>
          </a:stretch>
        </p:blipFill>
        <p:spPr>
          <a:xfrm>
            <a:off x="1483653" y="1781026"/>
            <a:ext cx="5492894" cy="3340170"/>
          </a:xfrm>
          <a:prstGeom prst="rect">
            <a:avLst/>
          </a:prstGeom>
        </p:spPr>
      </p:pic>
    </p:spTree>
    <p:extLst>
      <p:ext uri="{BB962C8B-B14F-4D97-AF65-F5344CB8AC3E}">
        <p14:creationId xmlns:p14="http://schemas.microsoft.com/office/powerpoint/2010/main" val="3206853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85352" y="66881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For a complete list of available systemd unit types, see the following Table:</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8" name="Picture 7">
            <a:extLst>
              <a:ext uri="{FF2B5EF4-FFF2-40B4-BE49-F238E27FC236}">
                <a16:creationId xmlns:a16="http://schemas.microsoft.com/office/drawing/2014/main" id="{B379ED63-1352-41C2-A0E1-A79C2D857B30}"/>
              </a:ext>
            </a:extLst>
          </p:cNvPr>
          <p:cNvPicPr>
            <a:picLocks noChangeAspect="1"/>
          </p:cNvPicPr>
          <p:nvPr/>
        </p:nvPicPr>
        <p:blipFill>
          <a:blip r:embed="rId4"/>
          <a:stretch>
            <a:fillRect/>
          </a:stretch>
        </p:blipFill>
        <p:spPr>
          <a:xfrm>
            <a:off x="1921163" y="1163782"/>
            <a:ext cx="5181223" cy="3774253"/>
          </a:xfrm>
          <a:prstGeom prst="rect">
            <a:avLst/>
          </a:prstGeom>
        </p:spPr>
      </p:pic>
    </p:spTree>
    <p:extLst>
      <p:ext uri="{BB962C8B-B14F-4D97-AF65-F5344CB8AC3E}">
        <p14:creationId xmlns:p14="http://schemas.microsoft.com/office/powerpoint/2010/main" val="1178182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85352"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Cont.,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7" name="Picture 6">
            <a:extLst>
              <a:ext uri="{FF2B5EF4-FFF2-40B4-BE49-F238E27FC236}">
                <a16:creationId xmlns:a16="http://schemas.microsoft.com/office/drawing/2014/main" id="{CCD28ADA-958E-4329-895F-47F6EE648AD6}"/>
              </a:ext>
            </a:extLst>
          </p:cNvPr>
          <p:cNvPicPr>
            <a:picLocks noChangeAspect="1"/>
          </p:cNvPicPr>
          <p:nvPr/>
        </p:nvPicPr>
        <p:blipFill>
          <a:blip r:embed="rId4"/>
          <a:stretch>
            <a:fillRect/>
          </a:stretch>
        </p:blipFill>
        <p:spPr>
          <a:xfrm>
            <a:off x="1887172" y="895927"/>
            <a:ext cx="5250778" cy="4099292"/>
          </a:xfrm>
          <a:prstGeom prst="rect">
            <a:avLst/>
          </a:prstGeom>
        </p:spPr>
      </p:pic>
    </p:spTree>
    <p:extLst>
      <p:ext uri="{BB962C8B-B14F-4D97-AF65-F5344CB8AC3E}">
        <p14:creationId xmlns:p14="http://schemas.microsoft.com/office/powerpoint/2010/main" val="2181929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relationship with SysV</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under SysV, the system operates under various runlevels (See the Table on the next slide!)</a:t>
            </a:r>
          </a:p>
          <a:p>
            <a:pPr algn="just">
              <a:buFont typeface="Wingdings" panose="05000000000000000000" pitchFamily="2" charset="2"/>
              <a:buChar char="q"/>
            </a:pPr>
            <a:r>
              <a:rPr lang="en-US" sz="1400" dirty="0"/>
              <a:t>for example, a runlevel of 0 corresponds to “halt the system (shutdown)”, a runlevel of 1 corresponds to single-user mode, while runlevels 2-5 correspond to multi-user mode</a:t>
            </a:r>
          </a:p>
          <a:p>
            <a:pPr marL="114300" indent="0" algn="just">
              <a:buNone/>
            </a:pPr>
            <a:endParaRPr lang="en-US" sz="1400" dirty="0"/>
          </a:p>
          <a:p>
            <a:pPr algn="just">
              <a:buFont typeface="Wingdings" panose="05000000000000000000" pitchFamily="2" charset="2"/>
              <a:buChar char="ü"/>
            </a:pPr>
            <a:r>
              <a:rPr lang="en-US" sz="1400" dirty="0"/>
              <a:t>with systemd, these runlevels have been replaced by target units; you can determine your boards current default target as follows: </a:t>
            </a:r>
          </a:p>
          <a:p>
            <a:pPr marL="114300" indent="0" algn="just">
              <a:buNone/>
            </a:pPr>
            <a:r>
              <a:rPr lang="en-US" sz="1000" dirty="0"/>
              <a:t>$ systemctl get-default</a:t>
            </a:r>
          </a:p>
          <a:p>
            <a:pPr marL="114300" indent="0" algn="just">
              <a:buNone/>
            </a:pPr>
            <a:endParaRPr lang="en-US" sz="1400" dirty="0"/>
          </a:p>
          <a:p>
            <a:pPr algn="just">
              <a:buFont typeface="Wingdings" panose="05000000000000000000" pitchFamily="2" charset="2"/>
              <a:buChar char="ü"/>
            </a:pPr>
            <a:r>
              <a:rPr lang="en-US" sz="1400" dirty="0"/>
              <a:t>try this:</a:t>
            </a:r>
          </a:p>
          <a:p>
            <a:pPr marL="114300" indent="0" algn="just">
              <a:buNone/>
            </a:pPr>
            <a:r>
              <a:rPr lang="en-US" sz="1000" dirty="0"/>
              <a:t>$ systemctl list-units --type=target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965508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relationship with SysV</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7530C33A-0D89-4175-A776-7B1796A6A0E2}"/>
              </a:ext>
            </a:extLst>
          </p:cNvPr>
          <p:cNvPicPr>
            <a:picLocks noChangeAspect="1"/>
          </p:cNvPicPr>
          <p:nvPr/>
        </p:nvPicPr>
        <p:blipFill>
          <a:blip r:embed="rId4"/>
          <a:stretch>
            <a:fillRect/>
          </a:stretch>
        </p:blipFill>
        <p:spPr>
          <a:xfrm>
            <a:off x="923059" y="707393"/>
            <a:ext cx="6815177" cy="4361007"/>
          </a:xfrm>
          <a:prstGeom prst="rect">
            <a:avLst/>
          </a:prstGeom>
        </p:spPr>
      </p:pic>
    </p:spTree>
    <p:extLst>
      <p:ext uri="{BB962C8B-B14F-4D97-AF65-F5344CB8AC3E}">
        <p14:creationId xmlns:p14="http://schemas.microsoft.com/office/powerpoint/2010/main" val="2153154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32416"/>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105373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It is simple to create a custom systemd service that will run any script or process you choose.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Although there are several ways to run a script or start a process when your Linode boots, a custom systemd service makes it easy to start, stop, or restart your script, as well as configure it to start automatically on boot.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systemd offers the advantage of using a standardized interface that is consistent across all Linux distributions that support it.</a:t>
            </a:r>
          </a:p>
          <a:p>
            <a:pPr algn="just">
              <a:buFont typeface="Wingdings" panose="05000000000000000000" pitchFamily="2" charset="2"/>
              <a:buChar char="ü"/>
            </a:pPr>
            <a:endParaRPr lang="en-US" sz="1400" dirty="0"/>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7997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Introduction </a:t>
            </a:r>
            <a:endParaRPr dirty="0"/>
          </a:p>
        </p:txBody>
      </p:sp>
      <p:sp>
        <p:nvSpPr>
          <p:cNvPr id="65" name="Google Shape;65;p2"/>
          <p:cNvSpPr txBox="1">
            <a:spLocks noGrp="1"/>
          </p:cNvSpPr>
          <p:nvPr>
            <p:ph type="body" idx="1"/>
          </p:nvPr>
        </p:nvSpPr>
        <p:spPr>
          <a:xfrm>
            <a:off x="23755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integration of high-level Linux software and low-level electronics represents a paradigm shift in embedded systems development. It is revolutionary that you can build a low-level electronics circuit and then install a Linux web server, using only a few short commands, so that the circuit can be controlled over the internet. You can easily use a Beagle board as a general-purpose Linux computer, but it is vastly more challenging and interesting to get underneath the hood and fully interface it to electronic circuits of your own design—and that is where this course comes in!</a:t>
            </a:r>
          </a:p>
          <a:p>
            <a:pPr lvl="0"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Beagle boards are powerful single-board computers (SBCs), and while there are other SBCs available on the market, such as the Raspberry Pi and Intel NUC boards, the Beagle platform has one key differentiator—it was built to be interfaced to! For example, the Beagle board’s microprocessor package even contains two additional on-chip microcontrollers that can be used for real-time interfacing—an area in which other Linux SBCs have significant difficulty.</a:t>
            </a:r>
          </a:p>
          <a:p>
            <a:pPr lvl="0" algn="just">
              <a:buFont typeface="Wingdings" panose="05000000000000000000" pitchFamily="2" charset="2"/>
              <a:buChar char="ü"/>
            </a:pPr>
            <a:endParaRPr lang="en-CA" sz="1400" dirty="0"/>
          </a:p>
          <a:p>
            <a:pPr lvl="0" algn="just">
              <a:buFont typeface="Wingdings" panose="05000000000000000000" pitchFamily="2" charset="2"/>
              <a:buChar char="ü"/>
            </a:pPr>
            <a:endParaRPr lang="en-US" sz="1400" dirty="0"/>
          </a:p>
          <a:p>
            <a:pPr lvl="0" algn="just">
              <a:buFont typeface="Wingdings" panose="05000000000000000000" pitchFamily="2" charset="2"/>
              <a:buChar char="ü"/>
            </a:pPr>
            <a:endParaRPr lang="en-CA" sz="1400" dirty="0"/>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4203774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32416"/>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start the service: </a:t>
            </a:r>
          </a:p>
          <a:p>
            <a:pPr marL="114300" indent="0" algn="just">
              <a:buNone/>
            </a:pPr>
            <a:r>
              <a:rPr lang="en-US" sz="1000" dirty="0"/>
              <a:t>$ sudo systemctl start myservice </a:t>
            </a:r>
          </a:p>
          <a:p>
            <a:pPr marL="114300" indent="0" algn="just">
              <a:buNone/>
            </a:pPr>
            <a:endParaRPr lang="en-US" sz="1400" dirty="0"/>
          </a:p>
          <a:p>
            <a:pPr algn="just">
              <a:buFont typeface="Wingdings" panose="05000000000000000000" pitchFamily="2" charset="2"/>
              <a:buChar char="ü"/>
            </a:pPr>
            <a:r>
              <a:rPr lang="en-US" sz="1400" dirty="0"/>
              <a:t>to check on the status of the service: </a:t>
            </a:r>
          </a:p>
          <a:p>
            <a:pPr marL="114300" indent="0" algn="just">
              <a:buNone/>
            </a:pPr>
            <a:r>
              <a:rPr lang="en-US" sz="1000" dirty="0"/>
              <a:t>$ sudo systemctl status myservice </a:t>
            </a:r>
          </a:p>
          <a:p>
            <a:pPr marL="114300" indent="0" algn="just">
              <a:buNone/>
            </a:pPr>
            <a:endParaRPr lang="en-US" sz="1400" dirty="0"/>
          </a:p>
          <a:p>
            <a:pPr algn="just">
              <a:buFont typeface="Wingdings" panose="05000000000000000000" pitchFamily="2" charset="2"/>
              <a:buChar char="ü"/>
            </a:pPr>
            <a:r>
              <a:rPr lang="en-US" sz="1400" dirty="0"/>
              <a:t>to stop the service: </a:t>
            </a:r>
          </a:p>
          <a:p>
            <a:pPr marL="114300" indent="0" algn="just">
              <a:buNone/>
            </a:pPr>
            <a:r>
              <a:rPr lang="en-US" sz="1000" dirty="0"/>
              <a:t>$ sudo systemctl stop myservice </a:t>
            </a:r>
          </a:p>
          <a:p>
            <a:pPr marL="114300" indent="0" algn="just">
              <a:buNone/>
            </a:pPr>
            <a:endParaRPr lang="en-US" sz="1400" dirty="0"/>
          </a:p>
          <a:p>
            <a:pPr algn="just">
              <a:buFont typeface="Wingdings" panose="05000000000000000000" pitchFamily="2" charset="2"/>
              <a:buChar char="ü"/>
            </a:pPr>
            <a:r>
              <a:rPr lang="en-US" sz="1400" dirty="0"/>
              <a:t>to have it start automatically at boot: </a:t>
            </a:r>
          </a:p>
          <a:p>
            <a:pPr marL="114300" indent="0" algn="just">
              <a:buNone/>
            </a:pPr>
            <a:r>
              <a:rPr lang="en-US" sz="1000" dirty="0"/>
              <a:t> $ sudo systemctl enable myservice</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24630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3466"/>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68260"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Step 1. First clone and review the program given you and try to compile and see whether the output of the program is as desired and if not make the necessary changes as required to be done using your knowledge of C programming. You might find the original file from the following link:</a:t>
            </a:r>
          </a:p>
          <a:p>
            <a:pPr marL="114300" indent="0" algn="just">
              <a:buNone/>
            </a:pPr>
            <a:r>
              <a:rPr lang="en-US" sz="1000" dirty="0">
                <a:hlinkClick r:id="rId3"/>
              </a:rPr>
              <a:t>https://github.com/takiszourntos/teaching/blob/master/lambton/2020/fall/ese3005/class_2/workspace/test_service/src/test_service.c</a:t>
            </a:r>
            <a:r>
              <a:rPr lang="en-US" sz="1000" dirty="0"/>
              <a:t>)</a:t>
            </a:r>
          </a:p>
          <a:p>
            <a:pPr marL="114300" indent="0" algn="just">
              <a:buNone/>
            </a:pPr>
            <a:endParaRPr lang="en-US" sz="1400" dirty="0"/>
          </a:p>
          <a:p>
            <a:pPr algn="just">
              <a:buFont typeface="Wingdings" panose="05000000000000000000" pitchFamily="2" charset="2"/>
              <a:buChar char="ü"/>
            </a:pPr>
            <a:r>
              <a:rPr lang="en-US" sz="1400" dirty="0"/>
              <a:t>Step 2. create an executable C program (or bash script) and copy it to /usr/bin </a:t>
            </a:r>
          </a:p>
          <a:p>
            <a:pPr marL="114300" indent="0" algn="just">
              <a:buNone/>
            </a:pPr>
            <a:endParaRPr lang="en-US" sz="1000" dirty="0"/>
          </a:p>
          <a:p>
            <a:pPr algn="just">
              <a:buFont typeface="Wingdings" panose="05000000000000000000" pitchFamily="2" charset="2"/>
              <a:buChar char="q"/>
            </a:pPr>
            <a:r>
              <a:rPr lang="en-US" sz="1400" dirty="0"/>
              <a:t>Hint: The given paths in this lab are just for clarification purpose and you can have your own path!</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Hint: When executing the file one may notice errors like “-bash: ./first: Permission denied” or it may not execute properly thus one can resolve it by changing the permission of file system object (Hint: Heard of chmod) </a:t>
            </a:r>
          </a:p>
          <a:p>
            <a:pPr marL="114300" indent="0" algn="just">
              <a:buNone/>
            </a:pPr>
            <a:r>
              <a:rPr lang="en-US" sz="1000" dirty="0"/>
              <a:t>sudo cp your file.sh /usr/bin/ your file.sh</a:t>
            </a:r>
          </a:p>
          <a:p>
            <a:pPr marL="114300" indent="0" algn="just">
              <a:buNone/>
            </a:pPr>
            <a:r>
              <a:rPr lang="en-US" sz="1000" dirty="0"/>
              <a:t>sudo chmod +x /usr/bin/ your file.sh</a:t>
            </a:r>
          </a:p>
          <a:p>
            <a:pPr algn="just">
              <a:buFont typeface="Wingdings" panose="05000000000000000000" pitchFamily="2" charset="2"/>
              <a:buChar char="q"/>
            </a:pPr>
            <a:endParaRPr lang="en-US" sz="1400" dirty="0"/>
          </a:p>
          <a:p>
            <a:pPr marL="114300" indent="0" algn="just">
              <a:buNone/>
            </a:pPr>
            <a:endParaRPr lang="en-US" sz="1000" dirty="0"/>
          </a:p>
        </p:txBody>
      </p:sp>
    </p:spTree>
    <p:extLst>
      <p:ext uri="{BB962C8B-B14F-4D97-AF65-F5344CB8AC3E}">
        <p14:creationId xmlns:p14="http://schemas.microsoft.com/office/powerpoint/2010/main" val="2869905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  </a:t>
            </a:r>
            <a:r>
              <a:rPr kumimoji="0" lang="en-US" sz="1400" b="0" i="0" u="none" strike="noStrike" kern="0" cap="none" spc="0" normalizeH="0" baseline="0" noProof="0" dirty="0">
                <a:ln>
                  <a:noFill/>
                </a:ln>
                <a:solidFill>
                  <a:srgbClr val="000000"/>
                </a:solidFill>
                <a:effectLst/>
                <a:uLnTx/>
                <a:uFillTx/>
                <a:latin typeface="Playfair Display"/>
                <a:sym typeface="Playfair Display"/>
              </a:rPr>
              <a:t>Step 3. create a systemd unit file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Once when you are satisfied with working of C program excuation that it produced the same output as desired. Now you must create a unit file as you desire (Refer to the type of units available). Remember you need to create a unit file which can run on boot up your options may include (Service Unit / Target Unit / Socket Unit) (Hint: Study each unit properly and know its usage. Ans. Service Unit) </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a:t>
            </a:r>
            <a:r>
              <a:rPr kumimoji="0" lang="en-US" sz="1400" b="0" i="0" u="none" strike="noStrike" kern="0" cap="none" spc="0" normalizeH="0" baseline="0" noProof="0" dirty="0">
                <a:ln>
                  <a:noFill/>
                </a:ln>
                <a:solidFill>
                  <a:srgbClr val="000000"/>
                </a:solidFill>
                <a:effectLst/>
                <a:uLnTx/>
                <a:uFillTx/>
                <a:latin typeface="Playfair Display"/>
                <a:sym typeface="Playfair Display"/>
              </a:rPr>
              <a:t>A point to make here is that when writing the unit file be careful about the letters. This is a case sensitive file. That is [Unit] is not same as [UNIT] or [unit]. </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Also make sure that the file name which you use are not present in the system already as it will over-write the existing files preferably use something like myservice.service or yourname.service, etc or you alternatively type the command </a:t>
            </a: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list-unit-files --type-service</a:t>
            </a:r>
            <a:r>
              <a:rPr kumimoji="0" lang="en-US" sz="1400" b="0" i="0" u="none" strike="noStrike" kern="0" cap="none" spc="0" normalizeH="0" baseline="0" noProof="0" dirty="0">
                <a:ln>
                  <a:noFill/>
                </a:ln>
                <a:solidFill>
                  <a:srgbClr val="000000"/>
                </a:solidFill>
                <a:effectLst/>
                <a:uLnTx/>
                <a:uFillTx/>
                <a:latin typeface="Playfair Display"/>
                <a:sym typeface="Playfair Display"/>
              </a:rPr>
              <a:t> to know about the list of service name already available in your machine.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In the unit file remember you basically should have a few sections namely referred to as [Unit], [Service] and [Install] and from the lectures you must by be aware that which directives should be used in these sections. </a:t>
            </a: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000" dirty="0"/>
          </a:p>
        </p:txBody>
      </p:sp>
    </p:spTree>
    <p:extLst>
      <p:ext uri="{BB962C8B-B14F-4D97-AF65-F5344CB8AC3E}">
        <p14:creationId xmlns:p14="http://schemas.microsoft.com/office/powerpoint/2010/main" val="2916606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File: /lib/systemd/system/myservice.service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   </a:t>
            </a:r>
            <a:r>
              <a:rPr kumimoji="0" lang="en-US" sz="1000" b="0" i="0" u="none" strike="noStrike" kern="0" cap="none" spc="0" normalizeH="0" baseline="0" noProof="0" dirty="0">
                <a:ln>
                  <a:noFill/>
                </a:ln>
                <a:solidFill>
                  <a:srgbClr val="000000"/>
                </a:solidFill>
                <a:effectLst/>
                <a:uLnTx/>
                <a:uFillTx/>
                <a:latin typeface="Playfair Display"/>
                <a:sym typeface="Playfair Display"/>
              </a:rPr>
              <a:t>[Unit]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Description=Example systemd 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Type=simple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ExecStart=/bin/bash /usr/bin// your file.sh</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[Install]</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WantedBy=multi-user.target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algn="just">
              <a:buClr>
                <a:srgbClr val="000000"/>
              </a:buClr>
              <a:buFont typeface="Wingdings" panose="05000000000000000000" pitchFamily="2" charset="2"/>
              <a:buChar char="q"/>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This defines a simple service. The critical part is the ExecStart directive, which specifies the command that will be run to start the 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000" dirty="0"/>
          </a:p>
        </p:txBody>
      </p:sp>
    </p:spTree>
    <p:extLst>
      <p:ext uri="{BB962C8B-B14F-4D97-AF65-F5344CB8AC3E}">
        <p14:creationId xmlns:p14="http://schemas.microsoft.com/office/powerpoint/2010/main" val="180156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4. copy the unit file to /etc/systemd/system/ and make it have “644” permissions using chmod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The unit file doesn’t need to be executable, but the permissions on the unit file should restrict who can edit it. You don’t want a malicious or mischievous user changing the unit file so that it executes a different program altogether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cp myservice.service /etc/systemd/system/myservice.service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chmod 644 /etc/systemd/system/myservice.service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a:t>
            </a:r>
            <a:r>
              <a:rPr lang="en-US" sz="1400" dirty="0">
                <a:solidFill>
                  <a:srgbClr val="000000"/>
                </a:solidFill>
              </a:rPr>
              <a:t>This command will give the owner read and write permissions and read permissions to the group. Others will have no permissions</a:t>
            </a:r>
            <a:r>
              <a:rPr kumimoji="0" lang="en-US" sz="1000" b="0" i="0" u="none" strike="noStrike" kern="0" cap="none" spc="0" normalizeH="0" baseline="0" noProof="0" dirty="0">
                <a:ln>
                  <a:noFill/>
                </a:ln>
                <a:solidFill>
                  <a:srgbClr val="000000"/>
                </a:solidFill>
                <a:effectLst/>
                <a:uLnTx/>
                <a:uFillTx/>
                <a:latin typeface="Playfair Display"/>
                <a:sym typeface="Playfair Display"/>
              </a:rPr>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In order to check if the syntax of your unit file is correct you can use the command “systemctl status htg.service”. If nothing is in red then the unit file is syntactically correct.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When you add a new unit file or edit an existing one, you must tell systemd to reload the unit file definitions.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solidFill>
                  <a:srgbClr val="000000"/>
                </a:solidFill>
              </a:rPr>
              <a:t>sudo systemctl daemon-reload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p:txBody>
      </p:sp>
    </p:spTree>
    <p:extLst>
      <p:ext uri="{BB962C8B-B14F-4D97-AF65-F5344CB8AC3E}">
        <p14:creationId xmlns:p14="http://schemas.microsoft.com/office/powerpoint/2010/main" val="1310285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5. Use the enable command to ensure that the service starts whenever the system boots.</a:t>
            </a:r>
          </a:p>
          <a:p>
            <a:pPr algn="just">
              <a:buFont typeface="Wingdings" panose="05000000000000000000" pitchFamily="2" charset="2"/>
              <a:buChar char="q"/>
            </a:pPr>
            <a:r>
              <a:rPr lang="en-US" sz="1400" dirty="0"/>
              <a:t>Hint:</a:t>
            </a:r>
          </a:p>
          <a:p>
            <a:pPr marL="114300" indent="0" algn="just">
              <a:buNone/>
            </a:pPr>
            <a:r>
              <a:rPr lang="en-US" sz="1000" dirty="0"/>
              <a:t>sudo systemctl enable myservice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6</a:t>
            </a:r>
            <a:r>
              <a:rPr kumimoji="0" lang="en-US" sz="1400" b="0" i="0" u="none" strike="noStrike" kern="0" cap="none" spc="0" normalizeH="0" baseline="0" noProof="0" dirty="0">
                <a:ln>
                  <a:noFill/>
                </a:ln>
                <a:solidFill>
                  <a:srgbClr val="000000"/>
                </a:solidFill>
                <a:effectLst/>
                <a:uLnTx/>
                <a:uFillTx/>
                <a:latin typeface="Playfair Display"/>
                <a:sym typeface="Playfair Display"/>
              </a:rPr>
              <a:t>. Once you have a unit file, you are ready to test the 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start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7</a:t>
            </a:r>
            <a:r>
              <a:rPr kumimoji="0" lang="en-US" sz="1400" b="0" i="0" u="none" strike="noStrike" kern="0" cap="none" spc="0" normalizeH="0" baseline="0" noProof="0" dirty="0">
                <a:ln>
                  <a:noFill/>
                </a:ln>
                <a:solidFill>
                  <a:srgbClr val="000000"/>
                </a:solidFill>
                <a:effectLst/>
                <a:uLnTx/>
                <a:uFillTx/>
                <a:latin typeface="Playfair Display"/>
                <a:sym typeface="Playfair Display"/>
              </a:rPr>
              <a:t>. Check the status of the 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status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What is the output?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lang="en-US" sz="1400" dirty="0"/>
              <a:t>Step 8. The service can be stopped or restarted using standard systemd commands.</a:t>
            </a:r>
          </a:p>
          <a:p>
            <a:pPr algn="just">
              <a:buFont typeface="Wingdings" panose="05000000000000000000" pitchFamily="2" charset="2"/>
              <a:buChar char="q"/>
            </a:pPr>
            <a:r>
              <a:rPr lang="en-US" sz="1400" dirty="0"/>
              <a:t>Hint:</a:t>
            </a:r>
          </a:p>
          <a:p>
            <a:pPr marL="114300" indent="0" algn="just">
              <a:buNone/>
            </a:pPr>
            <a:r>
              <a:rPr lang="en-US" sz="1000" dirty="0"/>
              <a:t>sudo systemctl stop myservice</a:t>
            </a:r>
          </a:p>
          <a:p>
            <a:pPr marL="114300" indent="0" algn="just">
              <a:buNone/>
            </a:pPr>
            <a:r>
              <a:rPr lang="en-US" sz="1000" dirty="0"/>
              <a:t>sudo systemctl restart myservice</a:t>
            </a:r>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58694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9</a:t>
            </a:r>
            <a:r>
              <a:rPr kumimoji="0" lang="en-US" sz="1400" b="0" i="0" u="none" strike="noStrike" kern="0" cap="none" spc="0" normalizeH="0" baseline="0" noProof="0" dirty="0">
                <a:ln>
                  <a:noFill/>
                </a:ln>
                <a:solidFill>
                  <a:srgbClr val="000000"/>
                </a:solidFill>
                <a:effectLst/>
                <a:uLnTx/>
                <a:uFillTx/>
                <a:latin typeface="Playfair Display"/>
                <a:sym typeface="Playfair Display"/>
              </a:rPr>
              <a:t>. Disable your service.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When you </a:t>
            </a:r>
            <a:r>
              <a:rPr kumimoji="0" lang="en-US" sz="1400" b="0" i="0" u="none" strike="noStrike" kern="0" cap="none" spc="0" normalizeH="0" baseline="0" noProof="0" dirty="0">
                <a:ln>
                  <a:noFill/>
                </a:ln>
                <a:solidFill>
                  <a:srgbClr val="000000"/>
                </a:solidFill>
                <a:effectLst/>
                <a:uLnTx/>
                <a:uFillTx/>
                <a:latin typeface="Playfair Display"/>
                <a:sym typeface="Playfair Display"/>
              </a:rPr>
              <a:t>stop the service, it doesn’t prevent it from restarting next time the computer is rebooted. To stop the service being launched at startup, you need to disable it.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disable service-name.service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Tip: In most of the cases you may not require putting the extension “.service” but recommended. </a:t>
            </a: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151856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4</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881874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Why can’t the Beagle bone board display the correct date?</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Because there is no backup battery on the board. In fact there is no BIOS/ UEFI on a BBB. So if we type $ date then it just show the date due to the last time the board was synchronized with a real time clock, RTC, or when it was connected to the Internet.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31026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What’s the solution? Demonstrate it!</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resolve this issue we need to use the Network Time Protocol, NTP. Follow the following steps:</a:t>
            </a:r>
          </a:p>
          <a:p>
            <a:pPr marL="114300" indent="0" algn="just">
              <a:buNone/>
            </a:pPr>
            <a:endParaRPr lang="en-US" sz="1400" dirty="0"/>
          </a:p>
          <a:p>
            <a:pPr algn="just">
              <a:buFont typeface="Wingdings" panose="05000000000000000000" pitchFamily="2" charset="2"/>
              <a:buChar char="q"/>
            </a:pPr>
            <a:r>
              <a:rPr lang="en-US" sz="1400" dirty="0"/>
              <a:t>Step 1. Connect your board to the Internet using the cable:</a:t>
            </a:r>
          </a:p>
          <a:p>
            <a:pPr marL="114300" indent="0" algn="just">
              <a:buNone/>
            </a:pPr>
            <a:r>
              <a:rPr lang="en-US" sz="1000" dirty="0"/>
              <a:t>debian@beaglebone: ~$ sudo –i</a:t>
            </a:r>
          </a:p>
          <a:p>
            <a:pPr marL="114300" indent="0" algn="just">
              <a:buNone/>
            </a:pPr>
            <a:r>
              <a:rPr lang="en-US" sz="1000" dirty="0"/>
              <a:t>root@beaglebone:~ root add default gw 192.168.7.1</a:t>
            </a:r>
          </a:p>
          <a:p>
            <a:pPr marL="114300" indent="0" algn="just">
              <a:buNone/>
            </a:pPr>
            <a:r>
              <a:rPr lang="en-US" sz="1000" dirty="0"/>
              <a:t>root@beaglebone”~ sudo bash –c ‘echo “nameserver 8.8.8.8” &gt; /etc/resolv.conf’</a:t>
            </a:r>
          </a:p>
          <a:p>
            <a:pPr marL="114300" indent="0" algn="just">
              <a:buNone/>
            </a:pPr>
            <a:endParaRPr lang="en-US" sz="1400" dirty="0"/>
          </a:p>
          <a:p>
            <a:pPr algn="just">
              <a:buFont typeface="Wingdings" panose="05000000000000000000" pitchFamily="2" charset="2"/>
              <a:buChar char="q"/>
            </a:pPr>
            <a:r>
              <a:rPr lang="en-US" sz="1400" dirty="0"/>
              <a:t>Step 2. Now use the following command:</a:t>
            </a:r>
          </a:p>
          <a:p>
            <a:pPr marL="114300" indent="0" algn="just">
              <a:buNone/>
            </a:pPr>
            <a:r>
              <a:rPr lang="en-US" sz="1000" dirty="0"/>
              <a:t>Debian@beaglebone:~$ sudo dpkg-reconfigure tzdata</a:t>
            </a:r>
          </a:p>
          <a:p>
            <a:pPr marL="114300" indent="0" algn="just">
              <a:buNone/>
            </a:pPr>
            <a:endParaRPr lang="en-US" sz="1400" dirty="0"/>
          </a:p>
          <a:p>
            <a:pPr algn="just">
              <a:buFont typeface="Wingdings" panose="05000000000000000000" pitchFamily="2" charset="2"/>
              <a:buChar char="q"/>
            </a:pPr>
            <a:r>
              <a:rPr lang="en-US" sz="1400" dirty="0"/>
              <a:t>Step 3. Select the proper time zone (America &gt;&gt; Toronto)</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5338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Introduction</a:t>
            </a:r>
            <a:endParaRPr dirty="0"/>
          </a:p>
        </p:txBody>
      </p:sp>
      <p:sp>
        <p:nvSpPr>
          <p:cNvPr id="65" name="Google Shape;65;p2"/>
          <p:cNvSpPr txBox="1">
            <a:spLocks noGrp="1"/>
          </p:cNvSpPr>
          <p:nvPr>
            <p:ph type="body" idx="1"/>
          </p:nvPr>
        </p:nvSpPr>
        <p:spPr>
          <a:xfrm>
            <a:off x="20048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Unlike most other SBCs, the Beagle boards are fully open-source hardware. The BeagleBoard.org Foundation provides source schematics, hardware layout, a full bill of materials, and comprehensive technical reference manuals, enabling you to modify the design of the Beagle platform and integrate it into your own product.</a:t>
            </a:r>
          </a:p>
          <a:p>
            <a:pPr lvl="0" algn="just">
              <a:buFont typeface="Wingdings" panose="05000000000000000000" pitchFamily="2" charset="2"/>
              <a:buChar char="ü"/>
            </a:pPr>
            <a:endParaRPr lang="en-US" sz="1400" dirty="0"/>
          </a:p>
          <a:p>
            <a:pPr lvl="0" algn="just">
              <a:buFont typeface="Wingdings" panose="05000000000000000000" pitchFamily="2" charset="2"/>
              <a:buChar char="ü"/>
            </a:pPr>
            <a:r>
              <a:rPr lang="en-CA" sz="1400" dirty="0"/>
              <a:t>The Beagle Bone and PocketBeagle boards run the Linux operating system, which means you can use many open-source software libraries and applications directly with them. Open-source software driver availability also enables you to interface devices such as USB cameras, keyboards and Wi-Fi adapters with your project, without having to source proprietary alternatives. Therefore, you have access to comprehensive libraries of code that have been built by a talented open-source community; however, it is important to remember that the code typically comes without any type of warranty or guarantee. If there are problems, then you have to rely on the good nature of the community to resolve them. Of course, you could also fix the problems yourself and make the solutions publicly available.</a:t>
            </a:r>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516441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&amp; Systemctl practicing</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AutoNum type="arabicPeriod"/>
            </a:pPr>
            <a:r>
              <a:rPr lang="en-US" sz="1400" dirty="0"/>
              <a:t>cp /lib/systemd/system/crond.service /lib/systemd/system/sleep.service</a:t>
            </a:r>
          </a:p>
          <a:p>
            <a:pPr marL="114300" indent="0" algn="just">
              <a:buNone/>
            </a:pPr>
            <a:r>
              <a:rPr lang="en-US" sz="1400" dirty="0"/>
              <a:t>This command copies the cron service to sleep service. Meanwhile you can check if sleep service is already existing or not through:</a:t>
            </a:r>
          </a:p>
          <a:p>
            <a:pPr marL="114300" indent="0" algn="just">
              <a:buNone/>
            </a:pPr>
            <a:r>
              <a:rPr lang="en-US" sz="1000" dirty="0"/>
              <a:t>Systemctl list-units-files | grep sleep</a:t>
            </a:r>
          </a:p>
          <a:p>
            <a:pPr marL="114300" indent="0" algn="just">
              <a:buNone/>
            </a:pPr>
            <a:endParaRPr lang="en-US" sz="1400" dirty="0"/>
          </a:p>
          <a:p>
            <a:pPr algn="just">
              <a:buAutoNum type="arabicPeriod"/>
            </a:pPr>
            <a:endParaRPr lang="en-US" sz="1400" dirty="0"/>
          </a:p>
          <a:p>
            <a:pPr algn="just">
              <a:buAutoNum type="arabicPeriod"/>
            </a:pPr>
            <a:endParaRPr lang="en-US" sz="1400" dirty="0"/>
          </a:p>
          <a:p>
            <a:pPr marL="114300" indent="0" algn="just">
              <a:buNone/>
            </a:pPr>
            <a:endParaRPr lang="en-US" sz="1400" dirty="0"/>
          </a:p>
          <a:p>
            <a:pPr algn="just">
              <a:buAutoNum type="arabicPeriod" startAt="2"/>
            </a:pPr>
            <a:r>
              <a:rPr lang="en-US" sz="1400" dirty="0"/>
              <a:t>vi /lib/systemd/system/sleep.service</a:t>
            </a:r>
          </a:p>
          <a:p>
            <a:pPr marL="114300" indent="0" algn="just">
              <a:buNone/>
            </a:pPr>
            <a:r>
              <a:rPr lang="en-US" sz="1400" dirty="0"/>
              <a:t>This command will open vim terminal to view, insert, or edit sleep service file (similar to nano)</a:t>
            </a:r>
          </a:p>
          <a:p>
            <a:pPr algn="just">
              <a:buAutoNum type="arabicPeriod" startAt="2"/>
            </a:pPr>
            <a:endParaRPr lang="en-US" sz="1400" dirty="0"/>
          </a:p>
          <a:p>
            <a:pPr marL="114300" indent="0" algn="just">
              <a:buNone/>
            </a:pPr>
            <a:endParaRPr lang="en-US" sz="1400" dirty="0"/>
          </a:p>
          <a:p>
            <a:pPr marL="114300" indent="0" algn="just">
              <a:buNone/>
            </a:pPr>
            <a:endParaRPr lang="en-US" sz="1400" dirty="0"/>
          </a:p>
          <a:p>
            <a:pPr algn="just">
              <a:buAutoNum type="arabicPeriod" startAt="3"/>
            </a:pPr>
            <a:r>
              <a:rPr lang="en-US" sz="1400" dirty="0"/>
              <a:t>systemctl enable sleep.service</a:t>
            </a:r>
          </a:p>
          <a:p>
            <a:pPr marL="114300" indent="0" algn="just">
              <a:buNone/>
            </a:pPr>
            <a:r>
              <a:rPr lang="en-US" sz="1400" dirty="0"/>
              <a:t>This command will enable sleep service plus it creates symlink for sleep.service file into your targeted folder.</a:t>
            </a:r>
          </a:p>
          <a:p>
            <a:pPr algn="just">
              <a:buAutoNum type="arabicPeriod" startAt="3"/>
            </a:pPr>
            <a:endParaRPr lang="en-US" sz="1400" dirty="0"/>
          </a:p>
          <a:p>
            <a:pPr algn="just">
              <a:buAutoNum type="arabicPeriod" startAt="3"/>
            </a:pPr>
            <a:endParaRPr lang="en-US" sz="1400" dirty="0"/>
          </a:p>
          <a:p>
            <a:pPr algn="just">
              <a:buAutoNum type="arabicPeriod" startAt="3"/>
            </a:pPr>
            <a:endParaRPr lang="en-US" sz="1400" dirty="0"/>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279919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&amp; Systemctl practicing</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AutoNum type="arabicPeriod" startAt="4"/>
            </a:pPr>
            <a:r>
              <a:rPr lang="en-US" sz="1400" dirty="0"/>
              <a:t>systemctl start sleep.service</a:t>
            </a:r>
          </a:p>
          <a:p>
            <a:pPr marL="114300" indent="0" algn="just">
              <a:buNone/>
            </a:pPr>
            <a:r>
              <a:rPr lang="en-US" sz="1400" dirty="0"/>
              <a:t>It will start the service.</a:t>
            </a:r>
          </a:p>
          <a:p>
            <a:pPr algn="just">
              <a:buAutoNum type="arabicPeriod" startAt="4"/>
            </a:pPr>
            <a:endParaRPr lang="en-US" sz="1400" dirty="0"/>
          </a:p>
          <a:p>
            <a:pPr algn="just">
              <a:buAutoNum type="arabicPeriod" startAt="4"/>
            </a:pPr>
            <a:endParaRPr lang="en-US" sz="1400" dirty="0"/>
          </a:p>
          <a:p>
            <a:pPr algn="just">
              <a:buAutoNum type="arabicPeriod" startAt="4"/>
            </a:pPr>
            <a:endParaRPr lang="en-US" sz="1400" dirty="0"/>
          </a:p>
          <a:p>
            <a:pPr algn="just">
              <a:buAutoNum type="arabicPeriod" startAt="4"/>
            </a:pPr>
            <a:endParaRPr lang="en-US" sz="1400" dirty="0"/>
          </a:p>
          <a:p>
            <a:pPr algn="just">
              <a:buAutoNum type="arabicPeriod" startAt="5"/>
            </a:pPr>
            <a:r>
              <a:rPr lang="en-US" sz="1400" dirty="0"/>
              <a:t>systemctl status sleep.service</a:t>
            </a:r>
          </a:p>
          <a:p>
            <a:pPr marL="114300" indent="0" algn="just">
              <a:buNone/>
            </a:pPr>
            <a:r>
              <a:rPr lang="en-US" sz="1400" dirty="0"/>
              <a:t>This command will show the details of the service that it’s already running.</a:t>
            </a:r>
          </a:p>
          <a:p>
            <a:pPr algn="just">
              <a:buAutoNum type="arabicPeriod" startAt="5"/>
            </a:pPr>
            <a:endParaRPr lang="en-US" sz="1400" dirty="0"/>
          </a:p>
          <a:p>
            <a:pPr algn="just">
              <a:buAutoNum type="arabicPeriod" startAt="5"/>
            </a:pPr>
            <a:endParaRPr lang="en-US" sz="1400" dirty="0"/>
          </a:p>
          <a:p>
            <a:pPr marL="114300" indent="0" algn="just">
              <a:buNone/>
            </a:pPr>
            <a:endParaRPr lang="en-US" sz="1400" dirty="0"/>
          </a:p>
          <a:p>
            <a:pPr marL="114300" indent="0" algn="just">
              <a:buNone/>
            </a:pPr>
            <a:r>
              <a:rPr lang="en-US" sz="1400" dirty="0"/>
              <a:t>6.     systemctl stop sleep.service; systemctl disable sleep.service</a:t>
            </a:r>
          </a:p>
          <a:p>
            <a:pPr marL="114300" indent="0" algn="just">
              <a:buNone/>
            </a:pPr>
            <a:r>
              <a:rPr lang="en-US" sz="1400" dirty="0"/>
              <a:t>This command first stop the running service and then it will disable it.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937354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1. First clone and review the program given you and try to compile and see whether the output of the program is as desired and if not make the necessary changes as required to be done using your knowledge of C programming:</a:t>
            </a:r>
          </a:p>
          <a:p>
            <a:pPr marL="114300" indent="0" algn="just">
              <a:buNone/>
            </a:pPr>
            <a:r>
              <a:rPr lang="en-US" sz="1400" dirty="0"/>
              <a:t>For this we will go to this repository and clone it in our system by using git clone command</a:t>
            </a:r>
          </a:p>
          <a:p>
            <a:pPr marL="114300" indent="0" algn="just">
              <a:buNone/>
            </a:pPr>
            <a:endParaRPr lang="en-US" sz="1400" dirty="0"/>
          </a:p>
          <a:p>
            <a:pPr marL="114300" indent="0" algn="just">
              <a:buNone/>
            </a:pPr>
            <a:endParaRPr lang="en-US" sz="1400" dirty="0"/>
          </a:p>
          <a:p>
            <a:pPr marL="114300" indent="0" algn="just">
              <a:buNone/>
            </a:pPr>
            <a:endParaRPr lang="en-US" sz="1400" dirty="0"/>
          </a:p>
          <a:p>
            <a:pPr marL="114300" indent="0" algn="just">
              <a:buNone/>
            </a:pPr>
            <a:endParaRPr lang="en-US" sz="1400" dirty="0"/>
          </a:p>
          <a:p>
            <a:pPr marL="114300" indent="0" algn="just">
              <a:buNone/>
            </a:pPr>
            <a:endParaRPr lang="en-US" sz="1400" dirty="0"/>
          </a:p>
          <a:p>
            <a:pPr algn="just">
              <a:buFont typeface="Wingdings" panose="05000000000000000000" pitchFamily="2" charset="2"/>
              <a:buChar char="ü"/>
            </a:pPr>
            <a:r>
              <a:rPr lang="en-US" sz="1400" dirty="0"/>
              <a:t>Step 2. create an executable C program (or bash script) and copy it to a proper directory/ subdirectory: </a:t>
            </a:r>
          </a:p>
          <a:p>
            <a:pPr marL="114300" indent="0" algn="just">
              <a:buNone/>
            </a:pPr>
            <a:r>
              <a:rPr lang="en-US" sz="1000" dirty="0"/>
              <a:t>gcc -o test_service.sh test_service.c</a:t>
            </a:r>
          </a:p>
          <a:p>
            <a:pPr marL="114300" indent="0" algn="just">
              <a:buNone/>
            </a:pPr>
            <a:r>
              <a:rPr lang="en-US" sz="1000" dirty="0"/>
              <a:t>sudo ./test_service.sh</a:t>
            </a:r>
          </a:p>
          <a:p>
            <a:pPr marL="114300" indent="0" algn="just">
              <a:buNone/>
            </a:pPr>
            <a:endParaRPr lang="en-US" sz="1400" dirty="0"/>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37381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3. create a systemd unit file</a:t>
            </a:r>
          </a:p>
          <a:p>
            <a:pPr marL="114300" indent="0" algn="just">
              <a:buNone/>
            </a:pPr>
            <a:r>
              <a:rPr lang="en-US" sz="1000" dirty="0"/>
              <a:t>cd /lib/systemd/system</a:t>
            </a:r>
          </a:p>
          <a:p>
            <a:pPr marL="114300" indent="0" algn="just">
              <a:buNone/>
            </a:pPr>
            <a:r>
              <a:rPr lang="en-US" sz="1000" dirty="0"/>
              <a:t>nano test_service.service</a:t>
            </a:r>
          </a:p>
          <a:p>
            <a:pPr marL="114300" indent="0" algn="just">
              <a:buNone/>
            </a:pPr>
            <a:endParaRPr lang="en-US" sz="1000" dirty="0"/>
          </a:p>
          <a:p>
            <a:pPr marL="114300" indent="0" algn="just">
              <a:buNone/>
            </a:pPr>
            <a:r>
              <a:rPr lang="en-US" sz="1000" dirty="0"/>
              <a:t>[Unit]</a:t>
            </a:r>
          </a:p>
          <a:p>
            <a:pPr marL="114300" indent="0" algn="just">
              <a:buNone/>
            </a:pPr>
            <a:r>
              <a:rPr lang="en-US" sz="1000" dirty="0"/>
              <a:t>Description=a test service experiment!</a:t>
            </a:r>
          </a:p>
          <a:p>
            <a:pPr marL="114300" indent="0" algn="just">
              <a:buNone/>
            </a:pPr>
            <a:endParaRPr lang="en-US" sz="1000" dirty="0"/>
          </a:p>
          <a:p>
            <a:pPr marL="114300" indent="0" algn="just">
              <a:buNone/>
            </a:pPr>
            <a:r>
              <a:rPr lang="en-US" sz="1000" dirty="0"/>
              <a:t>[Service]</a:t>
            </a:r>
          </a:p>
          <a:p>
            <a:pPr marL="114300" indent="0" algn="just">
              <a:buNone/>
            </a:pPr>
            <a:r>
              <a:rPr lang="en-US" sz="1000" dirty="0"/>
              <a:t>Type=simple</a:t>
            </a:r>
          </a:p>
          <a:p>
            <a:pPr marL="114300" indent="0" algn="just">
              <a:buNone/>
            </a:pPr>
            <a:r>
              <a:rPr lang="en-US" sz="1000" dirty="0"/>
              <a:t>ExecStart=/home/Mike/Downloads/test_service</a:t>
            </a:r>
          </a:p>
          <a:p>
            <a:pPr marL="114300" indent="0" algn="just">
              <a:buNone/>
            </a:pPr>
            <a:endParaRPr lang="en-US" sz="1000" dirty="0"/>
          </a:p>
          <a:p>
            <a:pPr marL="114300" indent="0" algn="just">
              <a:buNone/>
            </a:pPr>
            <a:r>
              <a:rPr lang="en-US" sz="1000" dirty="0"/>
              <a:t>[Install]</a:t>
            </a:r>
          </a:p>
          <a:p>
            <a:pPr marL="114300" indent="0" algn="just">
              <a:buNone/>
            </a:pPr>
            <a:r>
              <a:rPr lang="en-US" sz="1000" dirty="0"/>
              <a:t>WantedBy=multi-user.target</a:t>
            </a:r>
          </a:p>
          <a:p>
            <a:pPr marL="114300" indent="0" algn="just">
              <a:buNone/>
            </a:pPr>
            <a:endParaRPr lang="en-US" sz="1400" dirty="0"/>
          </a:p>
          <a:p>
            <a:pPr marL="114300" indent="0" algn="just">
              <a:buNone/>
            </a:pPr>
            <a:r>
              <a:rPr lang="en-US" sz="1400" dirty="0"/>
              <a:t>Don’t forget to save and exit!</a:t>
            </a:r>
          </a:p>
          <a:p>
            <a:pPr marL="114300" indent="0" algn="just">
              <a:buNone/>
            </a:pPr>
            <a:endParaRPr lang="en-US" sz="1400" dirty="0"/>
          </a:p>
          <a:p>
            <a:pPr algn="just">
              <a:buFont typeface="Wingdings" panose="05000000000000000000" pitchFamily="2" charset="2"/>
              <a:buChar char="ü"/>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4. copy the unit file to /etc/systemd/system/ and make it have “644” permissions using chmod</a:t>
            </a:r>
          </a:p>
          <a:p>
            <a:pPr marL="114300" indent="0" algn="just">
              <a:buNone/>
            </a:pPr>
            <a:r>
              <a:rPr lang="en-US" sz="1000" dirty="0"/>
              <a:t>sudo cp test_service.service to etc/systemd/system/test_service.service</a:t>
            </a:r>
          </a:p>
          <a:p>
            <a:pPr marL="114300" indent="0" algn="just">
              <a:buNone/>
            </a:pPr>
            <a:r>
              <a:rPr lang="en-US" sz="1000" dirty="0"/>
              <a:t>sudo chmod 644 /etc/systemd/system/test_service.service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321914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5. Use the enable command to ensure that the service starts whenever the system boots.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enable myservice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6</a:t>
            </a:r>
            <a:r>
              <a:rPr kumimoji="0" lang="en-US" sz="1400" b="0" i="0" u="none" strike="noStrike" kern="0" cap="none" spc="0" normalizeH="0" baseline="0" noProof="0" dirty="0">
                <a:ln>
                  <a:noFill/>
                </a:ln>
                <a:solidFill>
                  <a:srgbClr val="000000"/>
                </a:solidFill>
                <a:effectLst/>
                <a:uLnTx/>
                <a:uFillTx/>
                <a:latin typeface="Playfair Display"/>
                <a:sym typeface="Playfair Display"/>
              </a:rPr>
              <a:t>. Once you have a unit file, you are ready to test the service</a:t>
            </a:r>
          </a:p>
          <a:p>
            <a:pPr marL="114300" indent="0" algn="just">
              <a:buNone/>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start myservice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21634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7</a:t>
            </a:r>
            <a:r>
              <a:rPr kumimoji="0" lang="en-US" sz="1400" b="0" i="0" u="none" strike="noStrike" kern="0" cap="none" spc="0" normalizeH="0" baseline="0" noProof="0" dirty="0">
                <a:ln>
                  <a:noFill/>
                </a:ln>
                <a:solidFill>
                  <a:srgbClr val="000000"/>
                </a:solidFill>
                <a:effectLst/>
                <a:uLnTx/>
                <a:uFillTx/>
                <a:latin typeface="Playfair Display"/>
                <a:sym typeface="Playfair Display"/>
              </a:rPr>
              <a:t>. Check the status of the service</a:t>
            </a:r>
          </a:p>
          <a:p>
            <a:pPr marL="114300" indent="0" algn="just">
              <a:buClr>
                <a:srgbClr val="000000"/>
              </a:buClr>
              <a:buNone/>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status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lang="en-US" sz="1400" dirty="0">
              <a:solidFill>
                <a:srgbClr val="000000"/>
              </a:solidFill>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lang="en-US" sz="1400" dirty="0"/>
              <a:t>Step 8. The service can be stopped or restarted using standard systemd commands.</a:t>
            </a:r>
          </a:p>
          <a:p>
            <a:pPr marL="114300" indent="0" algn="just">
              <a:buNone/>
            </a:pPr>
            <a:r>
              <a:rPr lang="en-US" sz="1000" dirty="0"/>
              <a:t>sudo systemctl stop myservice</a:t>
            </a:r>
          </a:p>
          <a:p>
            <a:pPr marL="114300" indent="0" algn="just">
              <a:buNone/>
            </a:pPr>
            <a:endParaRPr lang="en-US" sz="1400" dirty="0"/>
          </a:p>
          <a:p>
            <a:pPr marL="114300" indent="0" algn="just">
              <a:buNone/>
            </a:pPr>
            <a:endParaRPr lang="en-US" sz="1400" dirty="0"/>
          </a:p>
          <a:p>
            <a:pPr marL="114300" indent="0" algn="just">
              <a:buNone/>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400" dirty="0">
              <a:solidFill>
                <a:srgbClr val="000000"/>
              </a:solidFill>
            </a:endParaRPr>
          </a:p>
          <a:p>
            <a:pPr marL="114300" indent="0" algn="just">
              <a:buNone/>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9</a:t>
            </a:r>
            <a:r>
              <a:rPr kumimoji="0" lang="en-US" sz="1400" b="0" i="0" u="none" strike="noStrike" kern="0" cap="none" spc="0" normalizeH="0" baseline="0" noProof="0" dirty="0">
                <a:ln>
                  <a:noFill/>
                </a:ln>
                <a:solidFill>
                  <a:srgbClr val="000000"/>
                </a:solidFill>
                <a:effectLst/>
                <a:uLnTx/>
                <a:uFillTx/>
                <a:latin typeface="Playfair Display"/>
                <a:sym typeface="Playfair Display"/>
              </a:rPr>
              <a:t>. Disable your service. </a:t>
            </a:r>
          </a:p>
          <a:p>
            <a:pPr marL="114300" indent="0" algn="just">
              <a:buNone/>
            </a:pPr>
            <a:r>
              <a:rPr lang="en-US" sz="1000" dirty="0"/>
              <a:t>sudo systemctl disable myservice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089163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Udev is a device manager for the Linux kernel. udev rules allow some control over devices on your system from within userspace, i.e., without requiring root access </a:t>
            </a:r>
          </a:p>
          <a:p>
            <a:pPr algn="just">
              <a:buFont typeface="Wingdings" panose="05000000000000000000" pitchFamily="2" charset="2"/>
              <a:buChar char="q"/>
            </a:pPr>
            <a:r>
              <a:rPr lang="en-US" sz="1400" dirty="0"/>
              <a:t>using root access in Linux is discouraged because of the potential for harm to the filesystem if mistakes are made; it is, therefore, better to do your work on the system as a regular user as much as possible </a:t>
            </a:r>
          </a:p>
          <a:p>
            <a:pPr algn="just">
              <a:buFont typeface="Wingdings" panose="05000000000000000000" pitchFamily="2" charset="2"/>
              <a:buChar char="q"/>
            </a:pPr>
            <a:endParaRPr lang="en-US" sz="1400" dirty="0"/>
          </a:p>
          <a:p>
            <a:pPr algn="just">
              <a:buFont typeface="Wingdings" panose="05000000000000000000" pitchFamily="2" charset="2"/>
              <a:buChar char="ü"/>
            </a:pPr>
            <a:r>
              <a:rPr lang="en-US" sz="1400" dirty="0"/>
              <a:t>udev was designed to make possible “hot pluggable” devices such as USB devices for video, sound or storage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access to udev is furnished through the udev admin tool; </a:t>
            </a:r>
          </a:p>
          <a:p>
            <a:pPr algn="just">
              <a:buFont typeface="Wingdings" panose="05000000000000000000" pitchFamily="2" charset="2"/>
              <a:buChar char="q"/>
            </a:pPr>
            <a:r>
              <a:rPr lang="en-US" sz="1400" dirty="0"/>
              <a:t>to get a feel for this, try this command on your host machine: </a:t>
            </a:r>
          </a:p>
          <a:p>
            <a:pPr marL="114300" indent="0" algn="just">
              <a:buNone/>
            </a:pPr>
            <a:r>
              <a:rPr lang="en-US" sz="1400" dirty="0"/>
              <a:t>   </a:t>
            </a:r>
            <a:r>
              <a:rPr lang="en-US" sz="1000" dirty="0"/>
              <a:t>$ udevadm monitor --kernel </a:t>
            </a:r>
          </a:p>
          <a:p>
            <a:pPr algn="just">
              <a:buFont typeface="Wingdings" panose="05000000000000000000" pitchFamily="2" charset="2"/>
              <a:buChar char="q"/>
            </a:pPr>
            <a:r>
              <a:rPr lang="en-US" sz="1400" dirty="0"/>
              <a:t>now, plug in a flash drive to a USB port; what do you see? </a:t>
            </a:r>
          </a:p>
          <a:p>
            <a:pPr algn="just">
              <a:buFont typeface="Wingdings" panose="05000000000000000000" pitchFamily="2" charset="2"/>
              <a:buChar char="q"/>
            </a:pPr>
            <a:r>
              <a:rPr lang="en-US" sz="1400" dirty="0"/>
              <a:t>now, eject the flash drive from the USB port, what do you see? </a:t>
            </a:r>
          </a:p>
          <a:p>
            <a:pPr algn="just">
              <a:buFont typeface="Wingdings" panose="05000000000000000000" pitchFamily="2" charset="2"/>
              <a:buChar char="q"/>
            </a:pPr>
            <a:r>
              <a:rPr lang="en-US" sz="1400" dirty="0"/>
              <a:t>To quit the udevadm monitor press and hold ctrl+c</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812758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typing the $ udevadm monitor command at the Linux prompt yields</a:t>
            </a:r>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AA1654B8-F04D-4D60-B89E-08ADB3401F1F}"/>
              </a:ext>
            </a:extLst>
          </p:cNvPr>
          <p:cNvPicPr>
            <a:picLocks noChangeAspect="1"/>
          </p:cNvPicPr>
          <p:nvPr/>
        </p:nvPicPr>
        <p:blipFill>
          <a:blip r:embed="rId4"/>
          <a:stretch>
            <a:fillRect/>
          </a:stretch>
        </p:blipFill>
        <p:spPr>
          <a:xfrm>
            <a:off x="1154545" y="969818"/>
            <a:ext cx="6772083" cy="4173682"/>
          </a:xfrm>
          <a:prstGeom prst="rect">
            <a:avLst/>
          </a:prstGeom>
        </p:spPr>
      </p:pic>
    </p:spTree>
    <p:extLst>
      <p:ext uri="{BB962C8B-B14F-4D97-AF65-F5344CB8AC3E}">
        <p14:creationId xmlns:p14="http://schemas.microsoft.com/office/powerpoint/2010/main" val="13464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endParaRPr lang="en-US" dirty="0">
              <a:solidFill>
                <a:srgbClr val="FF0000"/>
              </a:solidFill>
            </a:endParaRP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udev allows for rules that specify what name is given to a device, regardless of which port it is plugged into. For example, a rule to always mount a hard drive with manufacturer "iRiver" and device code "ABC" as /dev/iriver is possible. This consistent naming of devices guarantees that scripts dependent on a specific device's existence work.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udev system is composed of some kernel services and the udevd daemon. The kernel informs the udevd daemon when certain events happen. The udevd daemon is configured to respond to events with corresponding actions. The event information comes from the kernel - the actions happen in userspace. The responses to the events are configurable in "rules".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userspace udev functionality is implemented by the systemd-udevd.service and its config file is in /etc/udev/udev.conf. The rules files (which amount to more configuration for udevd) are taken from /run/udev/rules.d, /etc/udev/rules.d or /lib/udev/rules.d. Packages install rules in /lib/udev/rules.d), while the /etc and /run locations provide a facility for the administrator to override the behavior of a package-provided rule. </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753365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72724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If a file with the same name is present in more than one of these directories then the latter(s) file will be ignored. Files there are parsed in alpha order, as long as the name ends with ".rules". When the config file or rules files are changed, the udevadm program should be used to instruct systemd-udevd to reload the rules (as we mentioned before: the userspace udev functionality is implemented by the systemd-udevd.service ). [the numbered prefixes of the file names therefore give an implicit priority to the rules]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times when udevd (the udev daemon or background service) is active are:</a:t>
            </a:r>
          </a:p>
          <a:p>
            <a:pPr algn="just">
              <a:buFont typeface="Wingdings" panose="05000000000000000000" pitchFamily="2" charset="2"/>
              <a:buChar char="q"/>
            </a:pPr>
            <a:r>
              <a:rPr lang="en-US" sz="1400" dirty="0"/>
              <a:t>1. at startup, it parses all the config files and rule files and builds a rules database in memory. </a:t>
            </a:r>
          </a:p>
          <a:p>
            <a:pPr algn="just">
              <a:buFont typeface="Wingdings" panose="05000000000000000000" pitchFamily="2" charset="2"/>
              <a:buChar char="q"/>
            </a:pPr>
            <a:r>
              <a:rPr lang="en-US" sz="1400" dirty="0"/>
              <a:t>2. When an event happens, it checks its rule database and performs the appropriate actions.</a:t>
            </a:r>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9618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Introduction</a:t>
            </a:r>
            <a:endParaRPr dirty="0"/>
          </a:p>
        </p:txBody>
      </p:sp>
      <p:sp>
        <p:nvSpPr>
          <p:cNvPr id="65" name="Google Shape;65;p2"/>
          <p:cNvSpPr txBox="1">
            <a:spLocks noGrp="1"/>
          </p:cNvSpPr>
          <p:nvPr>
            <p:ph type="body" idx="1"/>
          </p:nvPr>
        </p:nvSpPr>
        <p:spPr>
          <a:xfrm>
            <a:off x="20048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Beagle Bone and PocketBeagle boards are quite different in physical appearance, as displayed in the following Figure, but they are similar devices under the hood. To illustrate this, both boards are typically booted with the same Linux image on a micro-SD card. The Linux image will automatically detect and configure the differing hardware during the boot sequence depending on the board it is booting.</a:t>
            </a:r>
          </a:p>
          <a:p>
            <a:pPr lvl="0"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560" y="1884404"/>
            <a:ext cx="3821490" cy="284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480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68261" y="51287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Rules for rules: </a:t>
            </a:r>
          </a:p>
          <a:p>
            <a:pPr algn="just">
              <a:buFont typeface="Wingdings" panose="05000000000000000000" pitchFamily="2" charset="2"/>
              <a:buChar char="q"/>
            </a:pPr>
            <a:r>
              <a:rPr lang="en-US" sz="1400" dirty="0"/>
              <a:t>1. rules are all on one line (lines can be broken with\\ backslash character\\\\\\\\\ just before newline) </a:t>
            </a:r>
          </a:p>
          <a:p>
            <a:pPr algn="just">
              <a:buFont typeface="Wingdings" panose="05000000000000000000" pitchFamily="2" charset="2"/>
              <a:buChar char="q"/>
            </a:pPr>
            <a:r>
              <a:rPr lang="en-US" sz="1400" dirty="0"/>
              <a:t>2. rules consist of "matches" and "actions" </a:t>
            </a:r>
          </a:p>
          <a:p>
            <a:pPr algn="just">
              <a:buFont typeface="Wingdings" panose="05000000000000000000" pitchFamily="2" charset="2"/>
              <a:buChar char="q"/>
            </a:pPr>
            <a:r>
              <a:rPr lang="en-US" sz="1400" dirty="0"/>
              <a:t>3. matches and actions are "key" "operator" "value" triplets </a:t>
            </a:r>
          </a:p>
          <a:p>
            <a:pPr algn="just">
              <a:buFont typeface="Wingdings" panose="05000000000000000000" pitchFamily="2" charset="2"/>
              <a:buChar char="q"/>
            </a:pPr>
            <a:r>
              <a:rPr lang="en-US" sz="1400" dirty="0"/>
              <a:t>4. matches have == or != for operator </a:t>
            </a:r>
          </a:p>
          <a:p>
            <a:pPr algn="just">
              <a:buFont typeface="Wingdings" panose="05000000000000000000" pitchFamily="2" charset="2"/>
              <a:buChar char="q"/>
            </a:pPr>
            <a:r>
              <a:rPr lang="en-US" sz="1400" dirty="0"/>
              <a:t>5. actions have = (assignment) for operator </a:t>
            </a:r>
          </a:p>
          <a:p>
            <a:pPr algn="just">
              <a:buFont typeface="Wingdings" panose="05000000000000000000" pitchFamily="2" charset="2"/>
              <a:buChar char="q"/>
            </a:pPr>
            <a:r>
              <a:rPr lang="en-US" sz="1400" dirty="0"/>
              <a:t>6. matches check one or more attributes of the event to see if the action will be applied </a:t>
            </a:r>
          </a:p>
          <a:p>
            <a:pPr algn="just">
              <a:buFont typeface="Wingdings" panose="05000000000000000000" pitchFamily="2" charset="2"/>
              <a:buChar char="q"/>
            </a:pPr>
            <a:r>
              <a:rPr lang="en-US" sz="1400" dirty="0"/>
              <a:t>7. actions specify what will happen </a:t>
            </a:r>
          </a:p>
          <a:p>
            <a:pPr algn="just">
              <a:buFont typeface="Wingdings" panose="05000000000000000000" pitchFamily="2" charset="2"/>
              <a:buChar char="q"/>
            </a:pPr>
            <a:r>
              <a:rPr lang="en-US" sz="1400" dirty="0"/>
              <a:t>8. example match: BUS=="usb" </a:t>
            </a:r>
          </a:p>
          <a:p>
            <a:pPr algn="just">
              <a:buFont typeface="Wingdings" panose="05000000000000000000" pitchFamily="2" charset="2"/>
              <a:buChar char="q"/>
            </a:pPr>
            <a:r>
              <a:rPr lang="en-US" sz="1400" dirty="0"/>
              <a:t>9. example action: NAME="mydev" </a:t>
            </a:r>
          </a:p>
          <a:p>
            <a:pPr algn="just">
              <a:buFont typeface="Wingdings" panose="05000000000000000000" pitchFamily="2" charset="2"/>
              <a:buChar char="q"/>
            </a:pPr>
            <a:r>
              <a:rPr lang="en-US" sz="1400" dirty="0"/>
              <a:t>10. example rule: KERNEL=="sd*[0-9]|dasd*[0-9]", ENV{ID_SERIAL}=="?*", (backslash character) \        SYMLINK+="disk/by-id/$env{ID_BUS}-$env{ID_SERIAL}-part%n" </a:t>
            </a:r>
          </a:p>
          <a:p>
            <a:pPr algn="just">
              <a:buFont typeface="Wingdings" panose="05000000000000000000" pitchFamily="2" charset="2"/>
              <a:buChar char="q"/>
            </a:pPr>
            <a:r>
              <a:rPr lang="en-US" sz="1400" dirty="0"/>
              <a:t>11. all matching rules will fire </a:t>
            </a:r>
          </a:p>
          <a:p>
            <a:pPr algn="just">
              <a:buFont typeface="Wingdings" panose="05000000000000000000" pitchFamily="2" charset="2"/>
              <a:buChar char="q"/>
            </a:pPr>
            <a:r>
              <a:rPr lang="en-US" sz="1400" dirty="0"/>
              <a:t>12. earlier rules have precedence over later rules - so put your customizations early in the rules.d file list </a:t>
            </a:r>
          </a:p>
          <a:p>
            <a:pPr algn="just">
              <a:buFont typeface="Wingdings" panose="05000000000000000000" pitchFamily="2" charset="2"/>
              <a:buChar char="q"/>
            </a:pPr>
            <a:r>
              <a:rPr lang="en-US" sz="1400" dirty="0"/>
              <a:t>13. actions like key="value" override </a:t>
            </a:r>
          </a:p>
          <a:p>
            <a:pPr algn="just">
              <a:buFont typeface="Wingdings" panose="05000000000000000000" pitchFamily="2" charset="2"/>
              <a:buChar char="q"/>
            </a:pPr>
            <a:r>
              <a:rPr lang="en-US" sz="1400" dirty="0"/>
              <a:t>14. actions like key+="value" add to the actions that are executed, e.g., SYMLINK+="foo" means "in addition to any other symlinks you were going to make for this event, also make one called foo"</a:t>
            </a:r>
          </a:p>
        </p:txBody>
      </p:sp>
    </p:spTree>
    <p:extLst>
      <p:ext uri="{BB962C8B-B14F-4D97-AF65-F5344CB8AC3E}">
        <p14:creationId xmlns:p14="http://schemas.microsoft.com/office/powerpoint/2010/main" val="371520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Rules for rule sets: </a:t>
            </a:r>
          </a:p>
          <a:p>
            <a:pPr algn="just">
              <a:buFont typeface="Wingdings" panose="05000000000000000000" pitchFamily="2" charset="2"/>
              <a:buChar char="q"/>
            </a:pPr>
            <a:r>
              <a:rPr lang="en-US" sz="1400" dirty="0"/>
              <a:t>1. All the rules are in one big rule space, although they are divided into several files. </a:t>
            </a:r>
          </a:p>
          <a:p>
            <a:pPr algn="just">
              <a:buFont typeface="Wingdings" panose="05000000000000000000" pitchFamily="2" charset="2"/>
              <a:buChar char="q"/>
            </a:pPr>
            <a:r>
              <a:rPr lang="en-US" sz="1400" dirty="0"/>
              <a:t>2. The only organization in the rule space is the ability to set labels, and then to skip a bunch of rules during "match this event to rules" time by jumping forward with a </a:t>
            </a:r>
            <a:r>
              <a:rPr lang="en-US" sz="1400" i="1" dirty="0"/>
              <a:t>GOTO</a:t>
            </a:r>
            <a:r>
              <a:rPr lang="en-US" sz="1400" dirty="0"/>
              <a:t> action. </a:t>
            </a:r>
          </a:p>
          <a:p>
            <a:pPr algn="just">
              <a:buFont typeface="Wingdings" panose="05000000000000000000" pitchFamily="2" charset="2"/>
              <a:buChar char="q"/>
            </a:pPr>
            <a:r>
              <a:rPr lang="en-US" sz="1400" dirty="0"/>
              <a:t>3. there is one other rule type called a label: e.g., LABEL="persistent_storage_end" These are used by regular rules that have "</a:t>
            </a:r>
            <a:r>
              <a:rPr lang="en-US" sz="1400" i="1" dirty="0"/>
              <a:t>GOTO</a:t>
            </a:r>
            <a:r>
              <a:rPr lang="en-US" sz="1400" dirty="0"/>
              <a:t>" actions, e.g., ACTION!="add", GOTO="persistent_storage_end" Note that in this rule, the term ACTION is an attribute of an event and is being used as a condition for deciding if the GOTO action will be triggered. </a:t>
            </a:r>
          </a:p>
          <a:p>
            <a:pPr algn="just">
              <a:buFont typeface="Wingdings" panose="05000000000000000000" pitchFamily="2" charset="2"/>
              <a:buChar char="q"/>
            </a:pPr>
            <a:r>
              <a:rPr lang="en-US" sz="1400" dirty="0"/>
              <a:t>4. It is polite to keep GOTOs to jump within a file (or you will have to worry about reordering the files) </a:t>
            </a:r>
          </a:p>
          <a:p>
            <a:pPr algn="just">
              <a:buFont typeface="Wingdings" panose="05000000000000000000" pitchFamily="2" charset="2"/>
              <a:buChar char="q"/>
            </a:pPr>
            <a:r>
              <a:rPr lang="en-US" sz="1400" dirty="0"/>
              <a:t>5. Don't jump backwards to a label (didn't try it, but imagine it might end in an infinite loop? Maybe the udev code checks for that - but if it's going to be ignored (at best) why bother?) </a:t>
            </a:r>
          </a:p>
          <a:p>
            <a:pPr algn="just">
              <a:buFont typeface="Wingdings" panose="05000000000000000000" pitchFamily="2" charset="2"/>
              <a:buChar char="q"/>
            </a:pPr>
            <a:r>
              <a:rPr lang="en-US" sz="1400" dirty="0"/>
              <a:t>6. You can set variables in ENV space in earlier rules and refer to them with later rules </a:t>
            </a:r>
          </a:p>
          <a:p>
            <a:pPr algn="just">
              <a:buFont typeface="Wingdings" panose="05000000000000000000" pitchFamily="2" charset="2"/>
              <a:buChar char="q"/>
            </a:pPr>
            <a:r>
              <a:rPr lang="en-US" sz="1400" dirty="0"/>
              <a:t>7. The facility for dynamic rule creation exists (example: see z45_persistent-net-generator.rules)</a:t>
            </a:r>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670318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determine the right kernel/attributes/system info for your udev rule, try:</a:t>
            </a:r>
          </a:p>
          <a:p>
            <a:pPr algn="just">
              <a:buFont typeface="Wingdings" panose="05000000000000000000" pitchFamily="2" charset="2"/>
              <a:buChar char="q"/>
            </a:pPr>
            <a:r>
              <a:rPr lang="en-US" sz="1400" dirty="0"/>
              <a:t>examining the kernel ring buffer (messages the kernel creates) through dmesg command which is used for displaying system diagnostic messages as well as a list of devices attached to the system since the last reboot:</a:t>
            </a:r>
          </a:p>
          <a:p>
            <a:pPr algn="just">
              <a:buFont typeface="Wingdings" panose="05000000000000000000" pitchFamily="2" charset="2"/>
              <a:buChar char="v"/>
            </a:pPr>
            <a:r>
              <a:rPr lang="en-US" sz="1000" dirty="0"/>
              <a:t>a. $ dmesg</a:t>
            </a:r>
          </a:p>
          <a:p>
            <a:pPr algn="just">
              <a:buFont typeface="Wingdings" panose="05000000000000000000" pitchFamily="2" charset="2"/>
              <a:buChar char="v"/>
            </a:pPr>
            <a:r>
              <a:rPr lang="en-US" sz="1000" dirty="0"/>
              <a:t>b. $ dmesg | tail -n25</a:t>
            </a:r>
          </a:p>
          <a:p>
            <a:pPr algn="just">
              <a:buFont typeface="Wingdings" panose="05000000000000000000" pitchFamily="2" charset="2"/>
              <a:buChar char="v"/>
            </a:pPr>
            <a:r>
              <a:rPr lang="en-US" sz="1000" dirty="0"/>
              <a:t>c. $ dmesg | grep “usb”</a:t>
            </a:r>
          </a:p>
          <a:p>
            <a:pPr algn="just">
              <a:buFont typeface="Wingdings" panose="05000000000000000000" pitchFamily="2" charset="2"/>
              <a:buChar char="v"/>
            </a:pPr>
            <a:r>
              <a:rPr lang="en-US" sz="1000" dirty="0"/>
              <a:t>d. $ dmesg | grep “emmc” # searching for an emmc device</a:t>
            </a:r>
          </a:p>
          <a:p>
            <a:pPr algn="just">
              <a:buFont typeface="Wingdings" panose="05000000000000000000" pitchFamily="2" charset="2"/>
              <a:buChar char="v"/>
            </a:pPr>
            <a:r>
              <a:rPr lang="en-US" sz="1000" dirty="0"/>
              <a:t>e. $ dmesg | grep “/dev/sdc”</a:t>
            </a:r>
          </a:p>
          <a:p>
            <a:pPr marL="114300" indent="0" algn="just">
              <a:buNone/>
            </a:pPr>
            <a:endParaRPr lang="en-US" sz="1000" dirty="0"/>
          </a:p>
          <a:p>
            <a:pPr algn="just">
              <a:buFont typeface="Wingdings" panose="05000000000000000000" pitchFamily="2" charset="2"/>
              <a:buChar char="q"/>
            </a:pPr>
            <a:r>
              <a:rPr lang="en-US" sz="1400" dirty="0"/>
              <a:t>using the udevadm tool, i.e., $ udevadm monitor </a:t>
            </a:r>
          </a:p>
          <a:p>
            <a:pPr marL="114300" indent="0" algn="just">
              <a:buNone/>
            </a:pPr>
            <a:endParaRPr lang="en-US" sz="1400" dirty="0"/>
          </a:p>
          <a:p>
            <a:pPr algn="just">
              <a:buFont typeface="Wingdings" panose="05000000000000000000" pitchFamily="2" charset="2"/>
              <a:buChar char="ü"/>
            </a:pPr>
            <a:r>
              <a:rPr lang="en-US" sz="1400" dirty="0"/>
              <a:t>With the udevadm monitor command, you can tap into udev in real time and see what it sees when you plug in different devices. Become root and try it.</a:t>
            </a:r>
          </a:p>
          <a:p>
            <a:pPr marL="114300" indent="0" algn="just">
              <a:buNone/>
            </a:pPr>
            <a:r>
              <a:rPr lang="en-US" sz="1000" dirty="0"/>
              <a:t>            $ sudo -s</a:t>
            </a:r>
            <a:endParaRPr lang="en-US" sz="1400" dirty="0"/>
          </a:p>
          <a:p>
            <a:pPr algn="just">
              <a:buFont typeface="Wingdings" panose="05000000000000000000" pitchFamily="2" charset="2"/>
              <a:buChar char="q"/>
            </a:pPr>
            <a:r>
              <a:rPr lang="en-US" sz="1400" dirty="0"/>
              <a:t>Question: What is the difference between </a:t>
            </a:r>
            <a:r>
              <a:rPr lang="en-US" sz="1000" dirty="0"/>
              <a:t>$ sudo –i </a:t>
            </a:r>
            <a:r>
              <a:rPr lang="en-US" sz="1400" dirty="0"/>
              <a:t>and </a:t>
            </a:r>
            <a:r>
              <a:rPr lang="en-US" sz="1000" dirty="0"/>
              <a:t>$ sudo -s</a:t>
            </a:r>
          </a:p>
          <a:p>
            <a:pPr marL="114300" indent="0" algn="just">
              <a:buNone/>
            </a:pPr>
            <a:endParaRPr lang="en-US" sz="1400" dirty="0"/>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2064708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 </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 [udevadm] monitor function prints received events for:</a:t>
            </a:r>
          </a:p>
          <a:p>
            <a:pPr algn="just">
              <a:buFont typeface="Wingdings" panose="05000000000000000000" pitchFamily="2" charset="2"/>
              <a:buChar char="q"/>
            </a:pPr>
            <a:r>
              <a:rPr lang="en-US" sz="1400" dirty="0"/>
              <a:t>UDEV: the event udev sends out after rule processing</a:t>
            </a:r>
          </a:p>
          <a:p>
            <a:pPr algn="just">
              <a:buFont typeface="Wingdings" panose="05000000000000000000" pitchFamily="2" charset="2"/>
              <a:buChar char="q"/>
            </a:pPr>
            <a:r>
              <a:rPr lang="en-US" sz="1400" dirty="0"/>
              <a:t>KERNEL: the kernel uevent</a:t>
            </a:r>
          </a:p>
          <a:p>
            <a:pPr marL="114300" indent="0" algn="just">
              <a:buNone/>
            </a:pPr>
            <a:endParaRPr lang="en-US" sz="1400" dirty="0"/>
          </a:p>
          <a:p>
            <a:pPr algn="just">
              <a:buFont typeface="Wingdings" panose="05000000000000000000" pitchFamily="2" charset="2"/>
              <a:buChar char="ü"/>
            </a:pPr>
            <a:r>
              <a:rPr lang="en-US" sz="1400" dirty="0"/>
              <a:t>With udevadm monitor running, plug in a thumb drive and watch as all kinds of information is spewed out onto your screen. Notice that the type of event is an ADD event. That's a good way to identify what type of event you want.</a:t>
            </a:r>
          </a:p>
          <a:p>
            <a:pPr marL="114300" indent="0" algn="just">
              <a:buNone/>
            </a:pPr>
            <a:endParaRPr lang="en-US" sz="1400" dirty="0"/>
          </a:p>
          <a:p>
            <a:pPr algn="just">
              <a:buFont typeface="Wingdings" panose="05000000000000000000" pitchFamily="2" charset="2"/>
              <a:buChar char="ü"/>
            </a:pPr>
            <a:r>
              <a:rPr lang="en-US" sz="1400" dirty="0"/>
              <a:t>Now that you have established where your drive is located in your filesystem, you can view udev information about that device with this command:</a:t>
            </a:r>
          </a:p>
          <a:p>
            <a:pPr marL="114300" indent="0" algn="just">
              <a:buNone/>
            </a:pPr>
            <a:r>
              <a:rPr lang="en-US" sz="1000" dirty="0"/>
              <a:t>           # udevadm info -a -n /dev/sdb | less</a:t>
            </a:r>
          </a:p>
          <a:p>
            <a:pPr algn="just">
              <a:buFont typeface="Wingdings" panose="05000000000000000000" pitchFamily="2" charset="2"/>
              <a:buChar char="q"/>
            </a:pPr>
            <a:r>
              <a:rPr lang="en-US" sz="1400" dirty="0"/>
              <a:t>This returns a lot of information. Focus on the first block of info for now.</a:t>
            </a:r>
            <a:endParaRPr lang="en-US" sz="1000" dirty="0"/>
          </a:p>
          <a:p>
            <a:pPr marL="114300" indent="0" algn="just">
              <a:buNone/>
            </a:pPr>
            <a:endParaRPr lang="en-US" sz="1400" dirty="0"/>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885700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udev</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Putting udev rule file and system service file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8FC4EE68-789D-493E-A6F1-B81EC97E4B78}"/>
              </a:ext>
            </a:extLst>
          </p:cNvPr>
          <p:cNvPicPr>
            <a:picLocks noChangeAspect="1"/>
          </p:cNvPicPr>
          <p:nvPr/>
        </p:nvPicPr>
        <p:blipFill>
          <a:blip r:embed="rId4"/>
          <a:stretch>
            <a:fillRect/>
          </a:stretch>
        </p:blipFill>
        <p:spPr>
          <a:xfrm>
            <a:off x="730897" y="1598064"/>
            <a:ext cx="6879997" cy="3229711"/>
          </a:xfrm>
          <a:prstGeom prst="rect">
            <a:avLst/>
          </a:prstGeom>
        </p:spPr>
      </p:pic>
    </p:spTree>
    <p:extLst>
      <p:ext uri="{BB962C8B-B14F-4D97-AF65-F5344CB8AC3E}">
        <p14:creationId xmlns:p14="http://schemas.microsoft.com/office/powerpoint/2010/main" val="2190491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Lab #2: UDEV FILE FOR USB MOUNT</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Aim: Create a udev rule file to mount USB!</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Hardware Used: Beagle Bone and SanDisk USB (Connected Externally)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It might be useful to clone from the following link: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hlinkClick r:id="rId3"/>
              </a:rPr>
              <a:t>https://github.com/takiszourntos/teaching/blob/master/lambton/2020/fall/ese3005/class_3/udev_care_package.tar.gz</a:t>
            </a:r>
            <a:endParaRPr lang="en-US" sz="1000" dirty="0"/>
          </a:p>
          <a:p>
            <a:pPr algn="just">
              <a:buClr>
                <a:srgbClr val="000000"/>
              </a:buClr>
              <a:buFont typeface="Wingdings" panose="05000000000000000000" pitchFamily="2" charset="2"/>
              <a:buChar char="q"/>
              <a:defRPr/>
            </a:pPr>
            <a:r>
              <a:rPr lang="en-US" sz="1400" dirty="0">
                <a:solidFill>
                  <a:srgbClr val="000000"/>
                </a:solidFill>
              </a:rPr>
              <a:t>It might also be useful to follow the following steps: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1 In order to mount the USB, first power up the BBB and look for if the device is mounted and check the path of the location. What is the proper command? Where is this device mounted?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2 In order to mount the particular device to a designated folder you need to know the ID of that device which is unique. What is the proper command? What is your device UUID?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3 Now lets create a folder we wish to designate to the USB and remember the folder should have the permission to read, write and execute thus the mode of the folder would be 777. What is the proper command?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4 Now all the contents of the USB should be available in the folder we have created. To check if the folder is successfully created we use the command “ls”. How?</a:t>
            </a:r>
          </a:p>
        </p:txBody>
      </p:sp>
      <p:pic>
        <p:nvPicPr>
          <p:cNvPr id="5" name="Picture 4"/>
          <p:cNvPicPr>
            <a:picLocks noChangeAspect="1"/>
          </p:cNvPicPr>
          <p:nvPr/>
        </p:nvPicPr>
        <p:blipFill>
          <a:blip r:embed="rId4"/>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10481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11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363264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Embedded Linux Development Tools</a:t>
            </a:r>
            <a:br>
              <a:rPr lang="en-US" dirty="0"/>
            </a:br>
            <a:endParaRPr lang="en-US" dirty="0"/>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Besides utilizing an embedded Linux distribution, you can also build your own custom Linux OS stack with embedded Linux development tools. This gives you the most control and flexibility but in most cases requires more effort: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Baserock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solidFill>
                <a:srgbClr val="000000"/>
              </a:solidFill>
            </a:endParaRPr>
          </a:p>
          <a:p>
            <a:pPr algn="just">
              <a:buClr>
                <a:srgbClr val="000000"/>
              </a:buClr>
              <a:buFont typeface="Wingdings" panose="05000000000000000000" pitchFamily="2" charset="2"/>
              <a:buChar char="q"/>
              <a:defRPr/>
            </a:pPr>
            <a:r>
              <a:rPr lang="en-US" sz="1400" dirty="0">
                <a:solidFill>
                  <a:srgbClr val="000000"/>
                </a:solidFill>
              </a:rPr>
              <a:t>Buildroot</a:t>
            </a:r>
          </a:p>
          <a:p>
            <a:pPr algn="just">
              <a:buClr>
                <a:srgbClr val="000000"/>
              </a:buClr>
              <a:buFont typeface="Wingdings" panose="05000000000000000000" pitchFamily="2" charset="2"/>
              <a:buChar char="q"/>
              <a:defRPr/>
            </a:pPr>
            <a:endParaRPr lang="en-US" sz="1400" dirty="0">
              <a:solidFill>
                <a:srgbClr val="000000"/>
              </a:solidFill>
            </a:endParaRPr>
          </a:p>
          <a:p>
            <a:pPr algn="just">
              <a:buClr>
                <a:srgbClr val="000000"/>
              </a:buClr>
              <a:buFont typeface="Wingdings" panose="05000000000000000000" pitchFamily="2" charset="2"/>
              <a:buChar char="q"/>
              <a:defRPr/>
            </a:pPr>
            <a:r>
              <a:rPr lang="en-US" sz="1400" dirty="0"/>
              <a:t>OpenEmbedded</a:t>
            </a:r>
          </a:p>
          <a:p>
            <a:pPr algn="just">
              <a:buClr>
                <a:srgbClr val="000000"/>
              </a:buClr>
              <a:buFont typeface="Wingdings" panose="05000000000000000000" pitchFamily="2" charset="2"/>
              <a:buChar char="q"/>
              <a:defRPr/>
            </a:pPr>
            <a:endParaRPr lang="en-US" sz="1400" dirty="0">
              <a:solidFill>
                <a:srgbClr val="000000"/>
              </a:solidFill>
            </a:endParaRPr>
          </a:p>
          <a:p>
            <a:pPr algn="just">
              <a:buClr>
                <a:srgbClr val="000000"/>
              </a:buClr>
              <a:buFont typeface="Wingdings" panose="05000000000000000000" pitchFamily="2" charset="2"/>
              <a:buChar char="q"/>
              <a:defRPr/>
            </a:pPr>
            <a:r>
              <a:rPr lang="en-US" sz="1400" dirty="0"/>
              <a:t>The Yocto Project</a:t>
            </a:r>
            <a:endParaRPr lang="en-US" sz="1400" dirty="0">
              <a:solidFill>
                <a:srgbClr val="000000"/>
              </a:solidFill>
            </a:endParaRP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219124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Baserock</a:t>
            </a:r>
            <a:br>
              <a:rPr lang="en-US" dirty="0"/>
            </a:br>
            <a:endParaRPr lang="en-US" dirty="0"/>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Baserock is an open source project that provides a build system for Linux distributions, development environment, and a development workflow in one package.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Baserock’s major characteristics are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Git as the core to manage essentially everything from build instructions to build artifacts as a means to provide traceability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Native compilation to avoid the complexity of cross-build environments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Distributed builds across multiple systems using virtual machines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Currently, Baserock supports building for x86, x86_64, and ARMv7 architectures. The project’s homepage is at http://wiki.baserock.org.</a:t>
            </a: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22690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Buildroot</a:t>
            </a:r>
            <a:br>
              <a:rPr lang="en-US" dirty="0"/>
            </a:br>
            <a:endParaRPr lang="en-US" dirty="0"/>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Buildroot is a build system for complete embedded Linux systems using GNU Make and a set of makefiles to create a cross-compilation toolchain, a root filesystem, a kernel image, and a bootloader image. The project’s homepage is at </a:t>
            </a:r>
            <a:r>
              <a:rPr lang="en-US" sz="1400" dirty="0">
                <a:solidFill>
                  <a:srgbClr val="000000"/>
                </a:solidFill>
                <a:hlinkClick r:id="rId3"/>
              </a:rPr>
              <a:t>http://buildroot.uclibc.org</a:t>
            </a:r>
            <a:r>
              <a:rPr lang="en-US" sz="1400" dirty="0">
                <a:solidFill>
                  <a:srgbClr val="000000"/>
                </a:solidFill>
              </a:rPr>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Buildroot mainly targets small footprint embedded systems and supports various CPU architectures. To jump start development it limits the choice of configuration options and defaults to probably the most commonly used ones for embedded systems: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uClibc is the target library to build the cross-compilation toolchain. In comparison to the GNU C Library (glibc), uClibc is much more compact and optimized for small footprint embedded systems. uClibc supports virtually all CPU architectures as well as shared libraries and threading.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BusyBox is the default set of command line utility applications.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algn="just">
              <a:buClr>
                <a:srgbClr val="000000"/>
              </a:buClr>
              <a:buFont typeface="Wingdings" panose="05000000000000000000" pitchFamily="2" charset="2"/>
              <a:buChar char="ü"/>
              <a:defRPr/>
            </a:pPr>
            <a:r>
              <a:rPr lang="en-US" sz="1400" dirty="0">
                <a:solidFill>
                  <a:srgbClr val="000000"/>
                </a:solidFill>
              </a:rPr>
              <a:t>These default settings enable building a basic embedded Linux system with Buildroot typically within 15 to 30 minutes, depending on the build host. However, these settings are not absolute, and the simple and flexible structure of Buildroot makes it easy to understand and extend. The internal cross-toolchain can be replaced by an external one such as crosstool-ng, and uClibc can be replaced with other C libraries.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p:txBody>
      </p:sp>
    </p:spTree>
    <p:extLst>
      <p:ext uri="{BB962C8B-B14F-4D97-AF65-F5344CB8AC3E}">
        <p14:creationId xmlns:p14="http://schemas.microsoft.com/office/powerpoint/2010/main" val="193892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to Use Beagle Boards</a:t>
            </a:r>
            <a:endParaRPr dirty="0"/>
          </a:p>
        </p:txBody>
      </p:sp>
      <p:sp>
        <p:nvSpPr>
          <p:cNvPr id="65" name="Google Shape;65;p2"/>
          <p:cNvSpPr txBox="1">
            <a:spLocks noGrp="1"/>
          </p:cNvSpPr>
          <p:nvPr>
            <p:ph type="body" idx="1"/>
          </p:nvPr>
        </p:nvSpPr>
        <p:spPr>
          <a:xfrm>
            <a:off x="181954"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major advantage over more traditional embedded systems, such as the Arduino, PIC, and AVR microcontrollers, is apparent when you leverage the Linux OS for your projects. For example, if you built a home automation system using the Beagle Bone and you then decided that you wanted to make certain information available on the internet, you could simply install a web server. You could then use server-side scripting or your favorite programming language to interface with your home automation system to capture and share the information. </a:t>
            </a:r>
          </a:p>
          <a:p>
            <a:pPr lvl="0" algn="just">
              <a:buFont typeface="Wingdings" panose="05000000000000000000" pitchFamily="2" charset="2"/>
              <a:buChar char="ü"/>
            </a:pPr>
            <a:r>
              <a:rPr lang="en-CA" sz="1400" dirty="0"/>
              <a:t>Alternatively, your project might require secure remote access. In that case, you could install a secure shell (SSH) server simply by using the Linux command sudo apt install sshd. This could potentially save you weeks of development work. </a:t>
            </a:r>
          </a:p>
          <a:p>
            <a:pPr lvl="0" algn="just">
              <a:buFont typeface="Wingdings" panose="05000000000000000000" pitchFamily="2" charset="2"/>
              <a:buChar char="ü"/>
            </a:pPr>
            <a:r>
              <a:rPr lang="en-CA" sz="1400" dirty="0"/>
              <a:t>In addition, you have the comfort of knowing that the same software is running securely on millions of machines around the world. Linux also provides you with device driver support for many USB peripherals and adapters, making it possible for you to connect cameras, Wi-Fi adapters, and other low-cost consumer peripherals directly to your platform, without the need for complex and/or expensive software driver development.</a:t>
            </a:r>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1572615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Buildroot</a:t>
            </a:r>
            <a:br>
              <a:rPr lang="en-US" dirty="0"/>
            </a:br>
            <a:endParaRPr lang="en-US" dirty="0"/>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already supports many standard Linux packages, such as the X.org stack, GStreamer, DirectFB, and Simple DirectMedia Layer (SDL). The cross-toolchain can be used to build additional packages and have them included with the root filesystem.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is very compact and straightforward to set up. A single-file (tarball) download and the installation of a few additional packages on the build host are all that are required to get started. After unpacking the tarball, the command make menuconfig launches a text-based user interface enabling configuration of a wide range of supported targets and setting of other options. In addition to menuconfig, Buildroot offers gconfig and xconfig, which are alternative graphical user interfaces.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creates everything from source by downloading the source code files directly from the upstream projects. A nice feature is that offline builds can be done by downloading all the sources first using make source. Buildroot pre-fetches all necessary files and can then configure and run a build without further connectivity to the Internet. </a:t>
            </a:r>
            <a:endParaRPr lang="en-US" sz="1400" dirty="0">
              <a:solidFill>
                <a:srgbClr val="000000"/>
              </a:solidFill>
            </a:endParaRPr>
          </a:p>
        </p:txBody>
      </p:sp>
      <p:pic>
        <p:nvPicPr>
          <p:cNvPr id="4" name="Picture 3">
            <a:extLst>
              <a:ext uri="{FF2B5EF4-FFF2-40B4-BE49-F238E27FC236}">
                <a16:creationId xmlns:a16="http://schemas.microsoft.com/office/drawing/2014/main" id="{3A7F6285-F024-48F3-8E6F-2FA9BCA9EA92}"/>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644418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OpenEmbedded</a:t>
            </a:r>
            <a:br>
              <a:rPr lang="en-US" dirty="0"/>
            </a:br>
            <a:endParaRPr lang="en-US" dirty="0"/>
          </a:p>
        </p:txBody>
      </p:sp>
      <p:sp>
        <p:nvSpPr>
          <p:cNvPr id="65" name="Google Shape;65;p2"/>
          <p:cNvSpPr txBox="1">
            <a:spLocks noGrp="1"/>
          </p:cNvSpPr>
          <p:nvPr>
            <p:ph type="body" idx="1"/>
          </p:nvPr>
        </p:nvSpPr>
        <p:spPr>
          <a:xfrm>
            <a:off x="247135" y="7991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(www.openembedded.org) is a build framework composed of tools, configuration data, and recipes to create Linux distributions targeted for embedded devices. At the core of OpenEmbedded is the BitBake task executor that manages the build process.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Historically, OpenEmbedded was created by merging the work of the OpenZaurus project with contributions from other projects such as Familiar Linux and OpenSIMpad.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has been used to develop a variety of open source embedded projects, most notably the OpenMoko (http://wiki.openmoko.org) project dedicated to delivering a complete open source software stack for mobile phones.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the Yocto Project, and the Ångström Distribution all have the same roots and build on and complement each other in various ways. We will explain the commonalities and differences in the next chapter when we dive into the details of the Yocto Project.</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87183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The Yocto Project</a:t>
            </a:r>
            <a:br>
              <a:rPr lang="en-US" dirty="0"/>
            </a:br>
            <a:endParaRPr lang="en-US" dirty="0"/>
          </a:p>
        </p:txBody>
      </p:sp>
      <p:sp>
        <p:nvSpPr>
          <p:cNvPr id="65" name="Google Shape;65;p2"/>
          <p:cNvSpPr txBox="1">
            <a:spLocks noGrp="1"/>
          </p:cNvSpPr>
          <p:nvPr>
            <p:ph type="body" idx="1"/>
          </p:nvPr>
        </p:nvSpPr>
        <p:spPr>
          <a:xfrm>
            <a:off x="247135" y="7991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You can find its webpage at https://www.yoctoproject.org.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is not a single open source project but represents an entire family of projects that are developed and maintained under its umbrella. We can describe many of the projects associated with the Yocto Project, in particular, Poky, the Yocto Project’s reference distribution, which includes the OpenEmbedded build system and a comprehensive set of metadata.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embedded Linux landscape is diverse. This list is not all-comprehensive, and there are many more open source projects providing solutions for developing embedded devices with Linux. The projects mentioned here are, in my opinion, the most active and most commonly used ones. Before reading on, you may want to take some time and visit the web pages of these projects. They will give you a good understanding of what the goals of these projects are and how they compare to each other.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64986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The Yocto Project</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also a number of commercial offerings complementing the embedded Linux landscape. Commonly, these offerings include cross-development toolchains, distribution builders, application development IDEs, and more. An increasing number of operating system vendors for embedded systems are using the Yocto Project as an upstream. They use the Yocto Project tools to create their product lines. Many of them are members of the Yocto Project and support it with engineering and financial resources.</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23530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Let’s face it—building and maintaining an operating system is not a trivial task. Many different aspects of the operating system have to be taken into consideration to create a fully functional computer system: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Bootloader: The bootloader is the first piece of software responsible for initializing the hardware, loading the operating system kernel into RAM, and then starting the kernel. The bootloader is commonly multistaged with its first stage resident in nonvolatile memory. The first stage then loads a second stage from attached storage such as flash memory, hard drives, and so 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Kernel: The kernel, as its name implies, is the core of an operating system. It manages the hardware resources of the system and provides hardware abstraction through its APIs to other software. The kernel’s main functions are memory management, device management, and responding to system calls from application software. How these functions are implemented depends on the processor architecture as well as on peripheral devices and other hardware configuration.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Device Drivers: Device drivers are part of the kernel. They provide application software with access to hardware devices in a structured form through kernel system calls. Through the device drivers, application software can configure, read data from, and write data to hardware devices. </a:t>
            </a:r>
            <a:endParaRPr lang="en-US" sz="1400" dirty="0">
              <a:solidFill>
                <a:srgbClr val="000000"/>
              </a:solidFill>
            </a:endParaRPr>
          </a:p>
        </p:txBody>
      </p:sp>
    </p:spTree>
    <p:extLst>
      <p:ext uri="{BB962C8B-B14F-4D97-AF65-F5344CB8AC3E}">
        <p14:creationId xmlns:p14="http://schemas.microsoft.com/office/powerpoint/2010/main" val="1795589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Life Cycle Management: From power on to shutdown, a computer system assumes multiple states during which it provides different sets of services to application software. Life cycle management determines what services are running in what states and in what order they need to be started to maintain a consistent operating environment. An important piece of life cycle management is also power management, putting a system into energy saving modes when full functionality is not required, and resuming fully operational mode when requested.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Application Software Management: Application software and libraries make up the majority of software installed on a typical system, providing the end-user functionality. Frequently, many hundreds to multiple thousands of software packages are necessary for a fully operational system.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91282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Linux and the plethora of open source software packages are like the building blocks of a construction kit. Unfortunately, it is more like a puzzle than like Legos. It can be a daunting task to figure out dependencies, incompatibilities, and conflicts between the different packages. Some packages even provide the same or similar functionality. Which one to choose? Eventually, you will have to draw your own blueprint to build the Linux distribution for your embedded project. In principal, you have two ways to go: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Top-down: In this approach, you start with one of the many available Linux distributions and customize it according to your requirements by adding and/or removing software packages. The author took this approach many years ago with a high-speed image processing system running on x86 server hardware. It is a viable approach and has its appeal because using a tested and maintained distribution alleviates some of the more tedious tasks of building and maintaining your own distribution. And you may be able to get support for it. However, it may limit you in your choice of hardware, since most off-the-shelf Linux distributions are built for x86 hardware. And, of course, picking the right distribution to start off with and rightsizing it for your target device is not that simple either.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71218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Bottom-up: The bottom-up approach entails building your own custom Linux distribution from source code starting with a bootloader and the kernel and then adding software packages to support the applications for your target device. This approach gives you the most control (and you will learn a lot about Linux and operating systems in general), but it is also a challenging task. You will have to make many choices along the way, from selecting the right toolchain and setting kernel configuration options to choosing the right software packages. Some of these choices are interdependent, such as the choice of toolchain and target library, and taking the wrong turn can quickly send you down a dead end. After you have successfully built and deployed your own distribution, you are left with the burden of maintaining it—finding patches and security updates for the kernel and all the other packages you have integrated with your distribution.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is where the strengths of the Yocto Project lie. It combines the best of both worlds by providing you with a complete tool set and blueprints to create your own Linux distribution from scratch starting with source code downloads from the upstream projects.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59899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blueprints for various systems that ship with the Yocto Project tools let you build complete operating system stacks within a few hours. You can choose from blueprints that build a target system image for a basic system with command-line login, a system with a graphical user interface for a mobile device, a system that is Linux Standard Base compliant, and many more.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use these blueprints as a starting point for your own distribution and modify them by adding and/or removing software packages. The remaining materials of this subject walk you through the entire process of building and customizing your Linux distribution and creating your own blueprints using the Yocto Project tools, which will give you repeatable results every time you build your system.</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1203078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Jumpstarting Your First Yocto Project Build</a:t>
            </a:r>
          </a:p>
        </p:txBody>
      </p:sp>
      <p:sp>
        <p:nvSpPr>
          <p:cNvPr id="65" name="Google Shape;65;p2"/>
          <p:cNvSpPr txBox="1">
            <a:spLocks noGrp="1"/>
          </p:cNvSpPr>
          <p:nvPr>
            <p:ph type="body" idx="1"/>
          </p:nvPr>
        </p:nvSpPr>
        <p:spPr>
          <a:xfrm>
            <a:off x="82803"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Getting your hands dirty—or learning by doing—is undoubtedly the best way to acquire new skills. Consequently, we start by building our first Linux OS stack for use with the QEMU (short for Quick Emulator, a generic open source machine emulator for different CPU architectures).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learn how to prepare your computer to become a Yocto Project development host, obtain and install the build system, set up and configure a build environment, launch and monitor the build process, and finally verify the build result by booting your newly built Linux OS stack in the QEMU emulator.</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16850497"/>
      </p:ext>
    </p:extLst>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12420</TotalTime>
  <Words>33498</Words>
  <Application>Microsoft Office PowerPoint</Application>
  <PresentationFormat>On-screen Show (16:9)</PresentationFormat>
  <Paragraphs>2240</Paragraphs>
  <Slides>252</Slides>
  <Notes>251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252</vt:i4>
      </vt:variant>
    </vt:vector>
  </HeadingPairs>
  <TitlesOfParts>
    <vt:vector size="259" baseType="lpstr">
      <vt:lpstr>Wingdings</vt:lpstr>
      <vt:lpstr>Montserrat</vt:lpstr>
      <vt:lpstr>arial</vt:lpstr>
      <vt:lpstr>arial</vt:lpstr>
      <vt:lpstr>Playfair Display</vt:lpstr>
      <vt:lpstr>Oswald</vt:lpstr>
      <vt:lpstr>Pop</vt:lpstr>
      <vt:lpstr> Embedded Systems Architecture II</vt:lpstr>
      <vt:lpstr>Course Expectations  </vt:lpstr>
      <vt:lpstr>Session – January 21</vt:lpstr>
      <vt:lpstr>Module I. Apply advanced services in a multi-tasking OS environment on an embedded target </vt:lpstr>
      <vt:lpstr>Introduction </vt:lpstr>
      <vt:lpstr>Introduction </vt:lpstr>
      <vt:lpstr>Introduction</vt:lpstr>
      <vt:lpstr>Introduction</vt:lpstr>
      <vt:lpstr>When to Use Beagle Boards</vt:lpstr>
      <vt:lpstr>When Should You Not Use the Beagle Boards</vt:lpstr>
      <vt:lpstr>When Should You Not Use the Beagle Boards</vt:lpstr>
      <vt:lpstr>The Beagle Hardware</vt:lpstr>
      <vt:lpstr>The Beagle Hardware</vt:lpstr>
      <vt:lpstr>The Beagle Hardware</vt:lpstr>
      <vt:lpstr>Capes</vt:lpstr>
      <vt:lpstr>Optional Accessories</vt:lpstr>
      <vt:lpstr>How to Destroy Your Board!</vt:lpstr>
      <vt:lpstr>How to Destroy Your Board!</vt:lpstr>
      <vt:lpstr>Linux Distributions for Beagle Boards</vt:lpstr>
      <vt:lpstr>Linux Distributions for Beagle Boards</vt:lpstr>
      <vt:lpstr>Wired Networked Boards</vt:lpstr>
      <vt:lpstr>Communicating with the Boards</vt:lpstr>
      <vt:lpstr>Communicating with the Boards</vt:lpstr>
      <vt:lpstr>Communicating with the Boards</vt:lpstr>
      <vt:lpstr>Communicating with the Boards</vt:lpstr>
      <vt:lpstr>Controlling the Beagle Board</vt:lpstr>
      <vt:lpstr>Controlling the Beagle Board</vt:lpstr>
      <vt:lpstr>Controlling the Beagle Board</vt:lpstr>
      <vt:lpstr>Controlling the Beagle Board</vt:lpstr>
      <vt:lpstr>Controlling the Beagle Board</vt:lpstr>
      <vt:lpstr>Assignment 1</vt:lpstr>
      <vt:lpstr>Session – January 28</vt:lpstr>
      <vt:lpstr>Controlling the Beagle Board</vt:lpstr>
      <vt:lpstr>Controlling the Beagle Board</vt:lpstr>
      <vt:lpstr>Controlling the Beagle Board</vt:lpstr>
      <vt:lpstr>Controlling the Beagle Board</vt:lpstr>
      <vt:lpstr>Controlling the Beagle Board</vt:lpstr>
      <vt:lpstr>Interacting with the On-Board LEDs</vt:lpstr>
      <vt:lpstr>Interacting with the On-Board LEDs</vt:lpstr>
      <vt:lpstr>Interacting with the On-Board LEDs</vt:lpstr>
      <vt:lpstr>Interacting with the On-Board LEDs</vt:lpstr>
      <vt:lpstr>Shutdown</vt:lpstr>
      <vt:lpstr>systemd</vt:lpstr>
      <vt:lpstr>systemd</vt:lpstr>
      <vt:lpstr>systemd</vt:lpstr>
      <vt:lpstr>systemd</vt:lpstr>
      <vt:lpstr>systemd</vt:lpstr>
      <vt:lpstr>Assignment 2</vt:lpstr>
      <vt:lpstr>Systemd: listening sockets</vt:lpstr>
      <vt:lpstr>Systemd: listening sockets</vt:lpstr>
      <vt:lpstr>Systemd: listening sockets</vt:lpstr>
      <vt:lpstr>systemd system and start-up features</vt:lpstr>
      <vt:lpstr>systemd system and start-up features</vt:lpstr>
      <vt:lpstr>systemd units</vt:lpstr>
      <vt:lpstr>systemd units</vt:lpstr>
      <vt:lpstr>systemd units</vt:lpstr>
      <vt:lpstr>relationship with SysV</vt:lpstr>
      <vt:lpstr>relationship with SysV</vt:lpstr>
      <vt:lpstr>Creating a systemd service </vt:lpstr>
      <vt:lpstr>Creating a systemd service </vt:lpstr>
      <vt:lpstr>Lab #1: Creating a systemd service (VERY USEFUL!)</vt:lpstr>
      <vt:lpstr>Lab #1: Creating a systemd service (VERY USEFUL!)</vt:lpstr>
      <vt:lpstr>Lab #1: Creating a systemd service (VERY USEFUL!)</vt:lpstr>
      <vt:lpstr>Lab #1: Creating a systemd service (VERY USEFUL!)</vt:lpstr>
      <vt:lpstr>Lab #1: Creating a systemd service (VERY USEFUL!)</vt:lpstr>
      <vt:lpstr>Lab #1: Creating a systemd service (VERY USEFUL!)</vt:lpstr>
      <vt:lpstr>Session – February 4</vt:lpstr>
      <vt:lpstr>Why can’t the Beagle bone board display the correct date?</vt:lpstr>
      <vt:lpstr>What’s the solution? Demonstrate it!</vt:lpstr>
      <vt:lpstr>Systemd &amp; Systemctl practicing</vt:lpstr>
      <vt:lpstr>Systemd &amp; Systemctl practicing</vt:lpstr>
      <vt:lpstr>Creating a systemd service </vt:lpstr>
      <vt:lpstr>Creating a systemd service </vt:lpstr>
      <vt:lpstr>Creating a systemd service </vt:lpstr>
      <vt:lpstr>Creating a systemd service </vt:lpstr>
      <vt:lpstr>udev</vt:lpstr>
      <vt:lpstr>udev</vt:lpstr>
      <vt:lpstr>Udev</vt:lpstr>
      <vt:lpstr>udev</vt:lpstr>
      <vt:lpstr>udev</vt:lpstr>
      <vt:lpstr>udev</vt:lpstr>
      <vt:lpstr>udev</vt:lpstr>
      <vt:lpstr>udev </vt:lpstr>
      <vt:lpstr> udev</vt:lpstr>
      <vt:lpstr> Lab #2: UDEV FILE FOR USB MOUNT</vt:lpstr>
      <vt:lpstr>Session – February 11</vt:lpstr>
      <vt:lpstr>  Embedded Linux Development Tools </vt:lpstr>
      <vt:lpstr>  Baserock </vt:lpstr>
      <vt:lpstr>  Buildroot </vt:lpstr>
      <vt:lpstr>  Buildroot </vt:lpstr>
      <vt:lpstr>  OpenEmbedded </vt:lpstr>
      <vt:lpstr>  The Yocto Project </vt:lpstr>
      <vt:lpstr>  The Yocto Project </vt:lpstr>
      <vt:lpstr>  A Custom Linux Distribution </vt:lpstr>
      <vt:lpstr>  A Custom Linux Distribution </vt:lpstr>
      <vt:lpstr>  A Custom Linux Distribution </vt:lpstr>
      <vt:lpstr>  A Custom Linux Distribution </vt:lpstr>
      <vt:lpstr>  A Custom Linux Distribution </vt:lpstr>
      <vt:lpstr> Jumpstarting Your First Yocto Project Build</vt:lpstr>
      <vt:lpstr> Prerequisites </vt:lpstr>
      <vt:lpstr> Hardware Requirements  </vt:lpstr>
      <vt:lpstr> Internet Connection   </vt:lpstr>
      <vt:lpstr> Software Requirements   </vt:lpstr>
      <vt:lpstr> Obtaining the Yocto Project Tools   </vt:lpstr>
      <vt:lpstr> Obtaining the Yocto Project Tools   </vt:lpstr>
      <vt:lpstr> Obtaining the Yocto Project Tools   </vt:lpstr>
      <vt:lpstr> Yocto Project Build System Overview   </vt:lpstr>
      <vt:lpstr> Assignment #3 Poky Directory Tree Layout  </vt:lpstr>
      <vt:lpstr>Session – February 18</vt:lpstr>
      <vt:lpstr> Setting Up the Build Host   </vt:lpstr>
      <vt:lpstr> Setting Up the Build Host   </vt:lpstr>
      <vt:lpstr> Configuring a Build Environment   </vt:lpstr>
      <vt:lpstr> Configuring a Build Environment   </vt:lpstr>
      <vt:lpstr> Configuring a Build Environment   </vt:lpstr>
      <vt:lpstr> Configuring a Build Environment   </vt:lpstr>
      <vt:lpstr> Configuring a Build Environment   </vt:lpstr>
      <vt:lpstr> Configuring a Build Environment   </vt:lpstr>
      <vt:lpstr> Configuring a Build Environment   </vt:lpstr>
      <vt:lpstr> Lab #3 Installation of Yocto Project   </vt:lpstr>
      <vt:lpstr> Lab #3 Installation of Yocto Project   </vt:lpstr>
      <vt:lpstr> Launching the Build   </vt:lpstr>
      <vt:lpstr> Launching the Build   </vt:lpstr>
      <vt:lpstr> Verifying the Build Results   </vt:lpstr>
      <vt:lpstr> Verifying the Build Results   </vt:lpstr>
      <vt:lpstr> Yocto Project Build Appliance   </vt:lpstr>
      <vt:lpstr> Yocto Project Build Appliance   </vt:lpstr>
      <vt:lpstr> Yocto Project Build Appliance   </vt:lpstr>
      <vt:lpstr> The Yocto Project Family    </vt:lpstr>
      <vt:lpstr> The Yocto Project Family    </vt:lpstr>
      <vt:lpstr> The Yocto Project Family    </vt:lpstr>
      <vt:lpstr> The Yocto Project Family    </vt:lpstr>
      <vt:lpstr>Yocto Project in Summary</vt:lpstr>
      <vt:lpstr>Yocto Project in Summary</vt:lpstr>
      <vt:lpstr>Yocto Project in Summary</vt:lpstr>
      <vt:lpstr>Session – February 25</vt:lpstr>
      <vt:lpstr> Assignment #4 What is Sato?  </vt:lpstr>
      <vt:lpstr> Lab #4 YOCTO PROJECT AND QUEMU EMULATOR  </vt:lpstr>
      <vt:lpstr> Lab #4 YOCTO PROJECT AND QUEMU EMULATOR  </vt:lpstr>
      <vt:lpstr> Assignment #5 Bitbake Yocto Full Explanation </vt:lpstr>
      <vt:lpstr> Lab #5 Toaster – Yocto Project  </vt:lpstr>
      <vt:lpstr> Building with a BSP  </vt:lpstr>
      <vt:lpstr> Building with a BSP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Session – March 4</vt:lpstr>
      <vt:lpstr> Lab #6 Building Yocto for the Beaglebone    </vt:lpstr>
      <vt:lpstr> Lab #6 Building Yocto for the Beaglebone  </vt:lpstr>
      <vt:lpstr> Lab #6 Building Yocto for the Beaglebone  </vt:lpstr>
      <vt:lpstr> Lab #6 Building Yocto for the Beaglebone  </vt:lpstr>
      <vt:lpstr> Lab #6 Building Yocto for the Beaglebone  </vt:lpstr>
      <vt:lpstr>  External Yocto Project BSP  </vt:lpstr>
      <vt:lpstr>  Popular Development Boards  </vt:lpstr>
      <vt:lpstr>  Popular Development Boards  </vt:lpstr>
      <vt:lpstr>  Popular Development Boards  </vt:lpstr>
      <vt:lpstr>  Popular Development Boards  </vt:lpstr>
      <vt:lpstr>  Popular Development Boards  </vt:lpstr>
      <vt:lpstr>  Finding the Yocto Project BSP for Your Board  </vt:lpstr>
      <vt:lpstr>  Finding the Yocto Project BSP for Your Board  </vt:lpstr>
      <vt:lpstr>  Finding the Yocto Project BSP for Your Board  </vt:lpstr>
      <vt:lpstr>  Building with an External Yocto Project BSP (Summary)   </vt:lpstr>
      <vt:lpstr>Session – March 11</vt:lpstr>
      <vt:lpstr>Assignment #6 An overview on Yocto + QUIZ    </vt:lpstr>
      <vt:lpstr>Session – March 18</vt:lpstr>
      <vt:lpstr>Setting Up a Cross-Compilation Toolchain   </vt:lpstr>
      <vt:lpstr>Setting Up a Cross-Compilation Toolchain   </vt:lpstr>
      <vt:lpstr>Setting Up a Cross-Compilation Toolchain   </vt:lpstr>
      <vt:lpstr>Cross-Compiling Under Debian   </vt:lpstr>
      <vt:lpstr>Cross-Compiling Under Debian   </vt:lpstr>
      <vt:lpstr>Cross-Compiling Under Debian   </vt:lpstr>
      <vt:lpstr>Testing the Toolchain   </vt:lpstr>
      <vt:lpstr>Testing the Toolchain   </vt:lpstr>
      <vt:lpstr>Testing the Toolchain   </vt:lpstr>
      <vt:lpstr>Emulating the armhf Architecture   </vt:lpstr>
      <vt:lpstr>Emulating the armhf Architecture   </vt:lpstr>
      <vt:lpstr>Emulating the armhf Architecture   </vt:lpstr>
      <vt:lpstr>Cross-Compilation Using Eclipse </vt:lpstr>
      <vt:lpstr>Installing Eclipse on Desktop Linux </vt:lpstr>
      <vt:lpstr>Installing Eclipse on Desktop Linux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Session – March 25</vt:lpstr>
      <vt:lpstr>Remote System Explorer  </vt:lpstr>
      <vt:lpstr>Remote System Explorer  </vt:lpstr>
      <vt:lpstr>Remote System Explorer  </vt:lpstr>
      <vt:lpstr>Remote System Explorer  </vt:lpstr>
      <vt:lpstr>Integrating GitHub into Eclipse  </vt:lpstr>
      <vt:lpstr>Integrating GitHub into Eclipse  </vt:lpstr>
      <vt:lpstr>Lab #7 Write a Program on Eclipse and Compile it on the ARM (BBB) by Using Cross Compilation   </vt:lpstr>
      <vt:lpstr>Lab #7 Write a Program on Eclipse and Compile it on the ARM (BBB) by Using Cross Compilation   </vt:lpstr>
      <vt:lpstr>Qt for the Beaglebone  </vt:lpstr>
      <vt:lpstr>Installing Qt Development Tools  </vt:lpstr>
      <vt:lpstr>The “Hello World” Qt Application  </vt:lpstr>
      <vt:lpstr>The “Hello World” Qt Application  </vt:lpstr>
      <vt:lpstr>The “Hello World” Qt Application  </vt:lpstr>
      <vt:lpstr>The “Hello World” Qt Application  </vt:lpstr>
      <vt:lpstr>Qt Primer  </vt:lpstr>
      <vt:lpstr>Qt Primer  </vt:lpstr>
      <vt:lpstr>Qt Primer  </vt:lpstr>
      <vt:lpstr>The QObject Class  </vt:lpstr>
      <vt:lpstr>Signals and Slots  </vt:lpstr>
      <vt:lpstr>Signals and Slots </vt:lpstr>
      <vt:lpstr>Session – April 1-April 22</vt:lpstr>
      <vt:lpstr>Qt Development Tools </vt:lpstr>
      <vt:lpstr>Qt Development Tools </vt:lpstr>
      <vt:lpstr>Qt Development Tools </vt:lpstr>
      <vt:lpstr>A First Qt Creator Example </vt:lpstr>
      <vt:lpstr>A First Qt Creator Example </vt:lpstr>
      <vt:lpstr>A First Qt Creator Example </vt:lpstr>
      <vt:lpstr>Assignment #7:  Qt-based Application </vt:lpstr>
      <vt:lpstr>Assignment #8:  Capturing Images and Video (Have you already prepared your camera?)  </vt:lpstr>
      <vt:lpstr>Lab #8:  Capturing Images and Video </vt:lpstr>
      <vt:lpstr>Capturing Images and Video </vt:lpstr>
      <vt:lpstr>USB Webcams </vt:lpstr>
      <vt:lpstr>USB Webcams </vt:lpstr>
      <vt:lpstr>USB Webcams </vt:lpstr>
      <vt:lpstr>USB Webcams </vt:lpstr>
      <vt:lpstr>USB Webcams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Systems</dc:title>
  <dc:creator>Mike Aleshams</dc:creator>
  <cp:lastModifiedBy>Mike Aleshams</cp:lastModifiedBy>
  <cp:revision>458</cp:revision>
  <dcterms:modified xsi:type="dcterms:W3CDTF">2021-04-08T18:53:33Z</dcterms:modified>
</cp:coreProperties>
</file>